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903" r:id="rId3"/>
    <p:sldId id="937" r:id="rId5"/>
    <p:sldId id="961" r:id="rId6"/>
    <p:sldId id="960" r:id="rId7"/>
    <p:sldId id="944" r:id="rId8"/>
    <p:sldId id="962" r:id="rId9"/>
    <p:sldId id="963" r:id="rId10"/>
    <p:sldId id="964" r:id="rId11"/>
    <p:sldId id="965" r:id="rId12"/>
    <p:sldId id="966" r:id="rId13"/>
    <p:sldId id="967" r:id="rId14"/>
    <p:sldId id="968" r:id="rId15"/>
    <p:sldId id="969" r:id="rId16"/>
    <p:sldId id="970" r:id="rId17"/>
    <p:sldId id="971" r:id="rId18"/>
    <p:sldId id="972" r:id="rId19"/>
    <p:sldId id="973" r:id="rId20"/>
    <p:sldId id="974" r:id="rId21"/>
    <p:sldId id="938" r:id="rId22"/>
  </p:sldIdLst>
  <p:sldSz cx="24384000" cy="13716000"/>
  <p:notesSz cx="5143500" cy="9144000"/>
  <p:embeddedFontLst>
    <p:embeddedFont>
      <p:font typeface="微软雅黑" panose="020B0503020204020204" charset="-122"/>
      <p:regular r:id="rId28"/>
    </p:embeddedFont>
    <p:embeddedFont>
      <p:font typeface="黑体" panose="02010609060101010101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等线" panose="02010600030101010101" charset="-122"/>
      <p:regular r:id="rId34"/>
    </p:embeddedFont>
    <p:embeddedFont>
      <p:font typeface="等线 Light" panose="02010600030101010101" charset="-122"/>
      <p:regular r:id="rId35"/>
    </p:embeddedFont>
  </p:embeddedFontLst>
  <p:custDataLst>
    <p:tags r:id="rId3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50" userDrawn="1">
          <p15:clr>
            <a:srgbClr val="A4A3A4"/>
          </p15:clr>
        </p15:guide>
        <p15:guide id="2" pos="76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熊仪_aYju7RJj" initials="熊" lastIdx="0" clrIdx="0"/>
  <p:cmAuthor id="1" name="哒哒 熊猫" initials="哒哒" lastIdx="1" clrIdx="0"/>
  <p:cmAuthor id="8" name="yifei" initials="y" lastIdx="1" clrIdx="7"/>
  <p:cmAuthor id="2" name="作者" initials="A" lastIdx="0" clrIdx="1"/>
  <p:cmAuthor id="9" name="ADMIN" initials="A" lastIdx="1" clrIdx="8"/>
  <p:cmAuthor id="3" name="zhouzean" initials="z" lastIdx="1" clrIdx="2"/>
  <p:cmAuthor id="4" name="李鹏飞_6bQfzI3a" initials="李" lastIdx="0" clrIdx="0"/>
  <p:cmAuthor id="5" name="李晓菲_MZFnUzi6" initials="李" lastIdx="0" clrIdx="0"/>
  <p:cmAuthor id="6" name="小珞_QjMfU7FR" initials="小" lastIdx="0" clrIdx="0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FD1"/>
    <a:srgbClr val="315FF2"/>
    <a:srgbClr val="6FA1FF"/>
    <a:srgbClr val="0066FF"/>
    <a:srgbClr val="052C49"/>
    <a:srgbClr val="385D8A"/>
    <a:srgbClr val="C00000"/>
    <a:srgbClr val="6A8BF7"/>
    <a:srgbClr val="1D41D5"/>
    <a:srgbClr val="3B6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8" autoAdjust="0"/>
    <p:restoredTop sz="86342"/>
  </p:normalViewPr>
  <p:slideViewPr>
    <p:cSldViewPr snapToGrid="0" snapToObjects="1" showGuides="1">
      <p:cViewPr varScale="1">
        <p:scale>
          <a:sx n="29" d="100"/>
          <a:sy n="29" d="100"/>
        </p:scale>
        <p:origin x="852" y="48"/>
      </p:cViewPr>
      <p:guideLst>
        <p:guide orient="horz" pos="7150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07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2913460" y="0"/>
            <a:ext cx="22288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2913460" y="8685213"/>
            <a:ext cx="22288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67163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2185095" y="0"/>
            <a:ext cx="167163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814387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385763" y="4400550"/>
            <a:ext cx="30861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16716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2185095" y="8685213"/>
            <a:ext cx="16716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814388" y="1143000"/>
            <a:ext cx="5486401" cy="3086100"/>
          </a:xfrm>
          <a:ln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814388" y="1143000"/>
            <a:ext cx="5486401" cy="3086100"/>
          </a:xfrm>
          <a:ln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814388" y="1143000"/>
            <a:ext cx="5486401" cy="3086100"/>
          </a:xfrm>
          <a:ln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-814388" y="1143000"/>
            <a:ext cx="5486401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 userDrawn="1">
            <p:custDataLst>
              <p:tags r:id="rId2"/>
            </p:custDataLst>
          </p:nvPr>
        </p:nvCxnSpPr>
        <p:spPr>
          <a:xfrm>
            <a:off x="1625600" y="1847533"/>
            <a:ext cx="20345400" cy="0"/>
          </a:xfrm>
          <a:prstGeom prst="line">
            <a:avLst/>
          </a:prstGeom>
          <a:ln w="63500" cmpd="sng">
            <a:solidFill>
              <a:srgbClr val="6FA1FF"/>
            </a:solidFill>
            <a:prstDash val="soli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25600" y="323328"/>
            <a:ext cx="4049972" cy="14300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3" y="6356350"/>
            <a:ext cx="2743208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12" y="6356350"/>
            <a:ext cx="411481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25" y="6356350"/>
            <a:ext cx="2743208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397600" y="1828800"/>
            <a:ext cx="19598401" cy="5140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1199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397600" y="7120800"/>
            <a:ext cx="19598401" cy="29448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4795" spc="200"/>
            </a:lvl1pPr>
            <a:lvl2pPr marL="913765" indent="0" algn="ctr">
              <a:buNone/>
              <a:defRPr sz="3995"/>
            </a:lvl2pPr>
            <a:lvl3pPr marL="1826895" indent="0" algn="ctr">
              <a:buNone/>
              <a:defRPr sz="3595"/>
            </a:lvl3pPr>
            <a:lvl4pPr marL="2740660" indent="0" algn="ctr">
              <a:buNone/>
              <a:defRPr sz="3195"/>
            </a:lvl4pPr>
            <a:lvl5pPr marL="3653790" indent="0" algn="ctr">
              <a:buNone/>
              <a:defRPr sz="3195"/>
            </a:lvl5pPr>
            <a:lvl6pPr marL="4567555" indent="0" algn="ctr">
              <a:buNone/>
              <a:defRPr sz="3195"/>
            </a:lvl6pPr>
            <a:lvl7pPr marL="5480685" indent="0" algn="ctr">
              <a:buNone/>
              <a:defRPr sz="3195"/>
            </a:lvl7pPr>
            <a:lvl8pPr marL="6394450" indent="0" algn="ctr">
              <a:buNone/>
              <a:defRPr sz="3195"/>
            </a:lvl8pPr>
            <a:lvl9pPr marL="7307580" indent="0" algn="ctr">
              <a:buNone/>
              <a:defRPr sz="3195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476568" cy="137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476568" y="0"/>
            <a:ext cx="12907435" cy="1371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761067" y="12700000"/>
            <a:ext cx="5397501" cy="635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8233835" y="12700000"/>
            <a:ext cx="7916333" cy="635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7221200" y="12700000"/>
            <a:ext cx="5401733" cy="635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10.png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0.png"/><Relationship Id="rId1" Type="http://schemas.openxmlformats.org/officeDocument/2006/relationships/tags" Target="../tags/tag9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6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0.png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0.png"/><Relationship Id="rId1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9" name="Object 108"/>
          <p:cNvSpPr txBox="1"/>
          <p:nvPr/>
        </p:nvSpPr>
        <p:spPr>
          <a:xfrm>
            <a:off x="0" y="2359281"/>
            <a:ext cx="24384000" cy="333794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en-US" altLang="zh-CN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lang="zh-CN" altLang="en-US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〝</a:t>
            </a:r>
            <a:r>
              <a:rPr lang="zh-CN" altLang="en-US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数据要素</a:t>
            </a:r>
            <a:r>
              <a:rPr lang="en-US" altLang="zh-CN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×"</a:t>
            </a:r>
            <a:r>
              <a:rPr lang="zh-CN" altLang="en-US" sz="66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大赛山东省分赛济宁选拔赛</a:t>
            </a:r>
            <a:endParaRPr lang="en-US" altLang="zh-CN" sz="6600" b="1" i="0" spc="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 fontAlgn="auto">
              <a:lnSpc>
                <a:spcPct val="100000"/>
              </a:lnSpc>
            </a:pPr>
            <a:endParaRPr lang="zh-CN" sz="7200" b="1" i="0" spc="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66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作品名称</a:t>
            </a:r>
            <a:endParaRPr lang="en-US" altLang="zh-CN" sz="6600" b="1" spc="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bject 1014"/>
          <p:cNvSpPr txBox="1"/>
          <p:nvPr/>
        </p:nvSpPr>
        <p:spPr>
          <a:xfrm>
            <a:off x="2257416" y="8065671"/>
            <a:ext cx="20557979" cy="488806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i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团队名称：</a:t>
            </a:r>
            <a:endParaRPr lang="en-US" altLang="zh-CN" sz="3600" b="1" i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参赛赛道：</a:t>
            </a:r>
            <a:endParaRPr lang="en-US" altLang="zh-CN" sz="3600" b="1" i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作品方向：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项目名称：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牵头单位：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联合单位：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三、创新成效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高端化发展：以图表或案例形式展示产品或工艺因数据驱动而实现的高端化转变。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具体成效指标：提供量化的提升数据，如成本降低百分比、效率提升比例等。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三、决策成效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决策案例：分享基于数据的决策实例及成果。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效益分析：降本、提质、增效的具体成效对比分析。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三、服务成效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经济效益：量化展示项目带来的直接经济效益。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性能提升：产品可靠性、运行性能的改善数据。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用户反馈：用户满意度调查结果或正面反馈收集。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三、协同能力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供应链优化：介绍数据如何促进产业链和供应链的协同效率。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竞争力建设：通过数据共享或分析增强的竞争力实例。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8"/>
          <p:cNvGrpSpPr/>
          <p:nvPr/>
        </p:nvGrpSpPr>
        <p:grpSpPr>
          <a:xfrm>
            <a:off x="4877807" y="7874674"/>
            <a:ext cx="14726285" cy="3222625"/>
            <a:chOff x="4877172" y="7274599"/>
            <a:chExt cx="14726285" cy="3222625"/>
          </a:xfrm>
        </p:grpSpPr>
        <p:pic>
          <p:nvPicPr>
            <p:cNvPr id="9309" name="image 30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7943849" y="9626600"/>
              <a:ext cx="8496300" cy="114300"/>
            </a:xfrm>
            <a:prstGeom prst="rect">
              <a:avLst/>
            </a:prstGeom>
          </p:spPr>
        </p:pic>
        <p:sp>
          <p:nvSpPr>
            <p:cNvPr id="3013" name="Object 3013"/>
            <p:cNvSpPr txBox="1"/>
            <p:nvPr>
              <p:custDataLst>
                <p:tags r:id="rId3"/>
              </p:custDataLst>
            </p:nvPr>
          </p:nvSpPr>
          <p:spPr>
            <a:xfrm>
              <a:off x="4877172" y="7274599"/>
              <a:ext cx="14726285" cy="32226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6000" b="1" spc="500" dirty="0">
                  <a:solidFill>
                    <a:srgbClr val="282D40"/>
                  </a:solidFill>
                  <a:latin typeface="微软雅黑" panose="020B0503020204020204" charset="-122"/>
                  <a:ea typeface="微软雅黑" panose="020B0503020204020204" charset="-122"/>
                </a:rPr>
                <a:t>示范性</a:t>
              </a:r>
              <a:endParaRPr lang="zh-CN" altLang="en-US" sz="6000" b="1" spc="500" dirty="0">
                <a:solidFill>
                  <a:srgbClr val="282D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9794990" y="3246128"/>
            <a:ext cx="4489217" cy="3926541"/>
          </a:xfrm>
          <a:prstGeom prst="hexagon">
            <a:avLst/>
          </a:prstGeom>
          <a:solidFill>
            <a:srgbClr val="0B5FD1"/>
          </a:solidFill>
          <a:ln w="57150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000080"/>
              </a:highlight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0251687" y="3598087"/>
            <a:ext cx="3575825" cy="3222625"/>
          </a:xfrm>
          <a:prstGeom prst="hexagon">
            <a:avLst/>
          </a:prstGeom>
          <a:solidFill>
            <a:schemeClr val="bg1"/>
          </a:solidFill>
          <a:ln>
            <a:solidFill>
              <a:srgbClr val="6FA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Object 307"/>
          <p:cNvSpPr txBox="1"/>
          <p:nvPr>
            <p:custDataLst>
              <p:tags r:id="rId4"/>
            </p:custDataLst>
          </p:nvPr>
        </p:nvSpPr>
        <p:spPr>
          <a:xfrm>
            <a:off x="10061457" y="4159944"/>
            <a:ext cx="4222750" cy="23621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15000" b="1" spc="7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15000" b="1" i="0" spc="7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4400" spc="28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四、</a:t>
            </a:r>
            <a:r>
              <a:rPr lang="zh-CN" altLang="en-US" sz="4400" spc="28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行业示范作用</a:t>
            </a:r>
            <a:endParaRPr lang="zh-CN" altLang="zh-CN" sz="4400" spc="280" dirty="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共性问题解决：说明项目解决的行业共性问题及独特性。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复制推广情况：已有的复制推广案例或计划，包括可复制性分析。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4400" spc="28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四、</a:t>
            </a:r>
            <a:r>
              <a:rPr lang="zh-CN" altLang="en-US" sz="4400" spc="28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可持续发展潜力</a:t>
            </a:r>
            <a:endParaRPr lang="zh-CN" altLang="zh-CN" sz="4400" spc="280" dirty="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101851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未来规划：项目未来的技术路线图、市场拓展计划。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迭代优化策略：持续优化和迭代的机制与方法。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8"/>
          <p:cNvGrpSpPr/>
          <p:nvPr/>
        </p:nvGrpSpPr>
        <p:grpSpPr>
          <a:xfrm>
            <a:off x="4877807" y="7874674"/>
            <a:ext cx="14726285" cy="3222625"/>
            <a:chOff x="4877172" y="7274599"/>
            <a:chExt cx="14726285" cy="3222625"/>
          </a:xfrm>
        </p:grpSpPr>
        <p:pic>
          <p:nvPicPr>
            <p:cNvPr id="9309" name="image 30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7943849" y="9626600"/>
              <a:ext cx="8496300" cy="114300"/>
            </a:xfrm>
            <a:prstGeom prst="rect">
              <a:avLst/>
            </a:prstGeom>
          </p:spPr>
        </p:pic>
        <p:sp>
          <p:nvSpPr>
            <p:cNvPr id="3013" name="Object 3013"/>
            <p:cNvSpPr txBox="1"/>
            <p:nvPr>
              <p:custDataLst>
                <p:tags r:id="rId3"/>
              </p:custDataLst>
            </p:nvPr>
          </p:nvSpPr>
          <p:spPr>
            <a:xfrm>
              <a:off x="4877172" y="7274599"/>
              <a:ext cx="14726285" cy="32226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6000" b="1" spc="500" dirty="0">
                  <a:solidFill>
                    <a:srgbClr val="282D40"/>
                  </a:solidFill>
                  <a:latin typeface="微软雅黑" panose="020B0503020204020204" charset="-122"/>
                  <a:ea typeface="微软雅黑" panose="020B0503020204020204" charset="-122"/>
                </a:rPr>
                <a:t>结论与展望</a:t>
              </a:r>
              <a:endParaRPr lang="zh-CN" altLang="en-US" sz="6000" b="1" spc="500" dirty="0">
                <a:solidFill>
                  <a:srgbClr val="282D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9794990" y="3246128"/>
            <a:ext cx="4489217" cy="3926541"/>
          </a:xfrm>
          <a:prstGeom prst="hexagon">
            <a:avLst/>
          </a:prstGeom>
          <a:solidFill>
            <a:srgbClr val="0B5FD1"/>
          </a:solidFill>
          <a:ln w="57150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000080"/>
              </a:highlight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0251687" y="3598087"/>
            <a:ext cx="3575825" cy="3222625"/>
          </a:xfrm>
          <a:prstGeom prst="hexagon">
            <a:avLst/>
          </a:prstGeom>
          <a:solidFill>
            <a:schemeClr val="bg1"/>
          </a:solidFill>
          <a:ln>
            <a:solidFill>
              <a:srgbClr val="6FA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Object 307"/>
          <p:cNvSpPr txBox="1"/>
          <p:nvPr>
            <p:custDataLst>
              <p:tags r:id="rId4"/>
            </p:custDataLst>
          </p:nvPr>
        </p:nvSpPr>
        <p:spPr>
          <a:xfrm>
            <a:off x="10061457" y="4159944"/>
            <a:ext cx="4222750" cy="23621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15000" b="1" i="0" spc="7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spc="28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五、结论与展望</a:t>
            </a:r>
            <a:endParaRPr lang="zh-CN" altLang="en-US" sz="4400" spc="280" dirty="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376806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总结成果：回顾项目核心成就与亮点。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未来展望：对项目长期发展的影响与预期。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9" name="Object 108"/>
          <p:cNvSpPr txBox="1"/>
          <p:nvPr/>
        </p:nvSpPr>
        <p:spPr>
          <a:xfrm>
            <a:off x="735327" y="5762307"/>
            <a:ext cx="21976644" cy="261429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i="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感谢聆听</a:t>
            </a:r>
            <a:endParaRPr lang="zh-CN" sz="7200" b="1" i="0" spc="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1"/>
          <p:cNvSpPr txBox="1"/>
          <p:nvPr>
            <p:custDataLst>
              <p:tags r:id="rId1"/>
            </p:custDataLst>
          </p:nvPr>
        </p:nvSpPr>
        <p:spPr>
          <a:xfrm>
            <a:off x="14054667" y="1591733"/>
            <a:ext cx="8466667" cy="1672168"/>
          </a:xfrm>
          <a:prstGeom prst="rect">
            <a:avLst/>
          </a:prstGeom>
          <a:noFill/>
          <a:ln w="9525">
            <a:noFill/>
          </a:ln>
        </p:spPr>
        <p:txBody>
          <a:bodyPr lIns="182880" tIns="91440" rIns="182880" bIns="91440" anchor="ctr" anchorCtr="0"/>
          <a:lstStyle/>
          <a:p>
            <a:pPr algn="ctr"/>
            <a:r>
              <a:rPr lang="zh-CN" altLang="en-US" sz="8800" dirty="0">
                <a:solidFill>
                  <a:srgbClr val="262626"/>
                </a:solidFill>
                <a:latin typeface="Arial" panose="020B0604020202020204" pitchFamily="34" charset="0"/>
                <a:ea typeface="汉仪旗黑-85S" pitchFamily="18" charset="-122"/>
                <a:sym typeface="Arial" panose="020B0604020202020204" pitchFamily="34" charset="0"/>
              </a:rPr>
              <a:t>目录</a:t>
            </a:r>
            <a:endParaRPr lang="zh-CN" altLang="en-US" sz="8800" dirty="0">
              <a:solidFill>
                <a:srgbClr val="262626"/>
              </a:solidFill>
              <a:latin typeface="Arial" panose="020B0604020202020204" pitchFamily="34" charset="0"/>
              <a:ea typeface="汉仪旗黑-85S" pitchFamily="18" charset="-122"/>
              <a:sym typeface="Arial" panose="020B0604020202020204" pitchFamily="34" charset="0"/>
            </a:endParaRPr>
          </a:p>
        </p:txBody>
      </p:sp>
      <p:grpSp>
        <p:nvGrpSpPr>
          <p:cNvPr id="9219" name="组合 5"/>
          <p:cNvGrpSpPr/>
          <p:nvPr>
            <p:custDataLst>
              <p:tags r:id="rId2"/>
            </p:custDataLst>
          </p:nvPr>
        </p:nvGrpSpPr>
        <p:grpSpPr>
          <a:xfrm>
            <a:off x="14194368" y="5431368"/>
            <a:ext cx="10189632" cy="5634565"/>
            <a:chOff x="8383" y="3208"/>
            <a:chExt cx="6017" cy="3327"/>
          </a:xfrm>
        </p:grpSpPr>
        <p:grpSp>
          <p:nvGrpSpPr>
            <p:cNvPr id="9220" name="组合 4"/>
            <p:cNvGrpSpPr/>
            <p:nvPr/>
          </p:nvGrpSpPr>
          <p:grpSpPr>
            <a:xfrm>
              <a:off x="11898" y="3208"/>
              <a:ext cx="2502" cy="1864"/>
              <a:chOff x="11898" y="3208"/>
              <a:chExt cx="2502" cy="1864"/>
            </a:xfrm>
          </p:grpSpPr>
          <p:sp>
            <p:nvSpPr>
              <p:cNvPr id="72" name="文本框 71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1898" y="3208"/>
                <a:ext cx="2502" cy="402"/>
              </a:xfrm>
              <a:prstGeom prst="rect">
                <a:avLst/>
              </a:prstGeom>
              <a:noFill/>
            </p:spPr>
            <p:txBody>
              <a:bodyPr lIns="182880" tIns="91440" rIns="182880" bIns="0" anchor="b"/>
              <a:lstStyle/>
              <a:p>
                <a:pPr marR="0" defTabSz="914400" fontAlgn="auto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lang="zh-CN" altLang="en-US" sz="4265" b="1" spc="300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先进性</a:t>
                </a:r>
                <a:endParaRPr kumimoji="0" lang="zh-CN" altLang="en-US" sz="4265" b="1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" name="文本框 3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1898" y="4670"/>
                <a:ext cx="2502" cy="402"/>
              </a:xfrm>
              <a:prstGeom prst="rect">
                <a:avLst/>
              </a:prstGeom>
              <a:noFill/>
            </p:spPr>
            <p:txBody>
              <a:bodyPr lIns="182880" tIns="91440" rIns="182880" bIns="0" anchor="b"/>
              <a:lstStyle/>
              <a:p>
                <a:pPr marR="0" defTabSz="914400" fontAlgn="auto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4265" b="1" kern="1200" cap="none" spc="300" normalizeH="0" baseline="0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  <a:sym typeface="Arial" panose="020B0604020202020204" pitchFamily="34" charset="0"/>
                  </a:rPr>
                  <a:t>示范性</a:t>
                </a:r>
                <a:endParaRPr kumimoji="0" lang="zh-CN" altLang="en-US" sz="4265" b="1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5"/>
              </p:custDataLst>
            </p:nvPr>
          </p:nvSpPr>
          <p:spPr>
            <a:xfrm>
              <a:off x="8383" y="3208"/>
              <a:ext cx="2502" cy="402"/>
            </a:xfrm>
            <a:prstGeom prst="rect">
              <a:avLst/>
            </a:prstGeom>
            <a:noFill/>
          </p:spPr>
          <p:txBody>
            <a:bodyPr lIns="182880" tIns="91440" rIns="182880" bIns="0" anchor="b"/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4265" b="1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作品概述</a:t>
              </a:r>
              <a:endParaRPr kumimoji="0" lang="zh-CN" altLang="en-US" sz="4265" b="1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8383" y="4670"/>
              <a:ext cx="2502" cy="402"/>
            </a:xfrm>
            <a:prstGeom prst="rect">
              <a:avLst/>
            </a:prstGeom>
            <a:noFill/>
          </p:spPr>
          <p:txBody>
            <a:bodyPr lIns="182880" tIns="91440" rIns="182880" bIns="0" anchor="b"/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zh-CN" altLang="en-US" sz="4265" b="1" spc="3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实效性</a:t>
              </a:r>
              <a:endParaRPr kumimoji="0" lang="zh-CN" altLang="en-US" sz="4265" b="1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8383" y="6133"/>
              <a:ext cx="2502" cy="402"/>
            </a:xfrm>
            <a:prstGeom prst="rect">
              <a:avLst/>
            </a:prstGeom>
            <a:noFill/>
          </p:spPr>
          <p:txBody>
            <a:bodyPr lIns="182880" tIns="91440" rIns="182880" bIns="0" anchor="b"/>
            <a:lstStyle/>
            <a:p>
              <a:pPr marR="0" defTabSz="914400" fontAlgn="auto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4265" b="1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结论与展望</a:t>
              </a:r>
              <a:endParaRPr kumimoji="0" lang="zh-CN" altLang="en-US" sz="4265" b="1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227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867" y="2201333"/>
            <a:ext cx="11552768" cy="9986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39133" y="5139267"/>
            <a:ext cx="1265768" cy="1240368"/>
          </a:xfrm>
          <a:prstGeom prst="rect">
            <a:avLst/>
          </a:prstGeom>
          <a:noFill/>
          <a:ln w="9525">
            <a:solidFill>
              <a:srgbClr val="0B5FD1"/>
            </a:solidFill>
          </a:ln>
        </p:spPr>
      </p:pic>
      <p:pic>
        <p:nvPicPr>
          <p:cNvPr id="9229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4168" y="7476067"/>
            <a:ext cx="1274232" cy="1435101"/>
          </a:xfrm>
          <a:prstGeom prst="rect">
            <a:avLst/>
          </a:prstGeom>
          <a:noFill/>
          <a:ln w="9525">
            <a:solidFill>
              <a:srgbClr val="0B5FD1"/>
            </a:solidFill>
          </a:ln>
        </p:spPr>
      </p:pic>
      <p:pic>
        <p:nvPicPr>
          <p:cNvPr id="9230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67168" y="9986435"/>
            <a:ext cx="1409699" cy="14308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1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288000" y="4914901"/>
            <a:ext cx="1553635" cy="1464733"/>
          </a:xfrm>
          <a:prstGeom prst="rect">
            <a:avLst/>
          </a:prstGeom>
          <a:noFill/>
          <a:ln w="9525">
            <a:solidFill>
              <a:srgbClr val="0B5FD1"/>
            </a:solidFill>
          </a:ln>
        </p:spPr>
      </p:pic>
      <p:pic>
        <p:nvPicPr>
          <p:cNvPr id="9232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288000" y="7382933"/>
            <a:ext cx="1553635" cy="1553635"/>
          </a:xfrm>
          <a:prstGeom prst="rect">
            <a:avLst/>
          </a:prstGeom>
          <a:noFill/>
          <a:ln w="9525">
            <a:solidFill>
              <a:srgbClr val="0B5FD1"/>
            </a:solidFill>
          </a:ln>
        </p:spPr>
      </p:pic>
    </p:spTree>
    <p:custDataLst>
      <p:tags r:id="rId1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8"/>
          <p:cNvGrpSpPr/>
          <p:nvPr/>
        </p:nvGrpSpPr>
        <p:grpSpPr>
          <a:xfrm>
            <a:off x="4877807" y="7874674"/>
            <a:ext cx="14726285" cy="3222625"/>
            <a:chOff x="4877172" y="7274599"/>
            <a:chExt cx="14726285" cy="3222625"/>
          </a:xfrm>
        </p:grpSpPr>
        <p:pic>
          <p:nvPicPr>
            <p:cNvPr id="9309" name="image 30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7943849" y="9626600"/>
              <a:ext cx="8496300" cy="114300"/>
            </a:xfrm>
            <a:prstGeom prst="rect">
              <a:avLst/>
            </a:prstGeom>
          </p:spPr>
        </p:pic>
        <p:sp>
          <p:nvSpPr>
            <p:cNvPr id="3013" name="Object 3013"/>
            <p:cNvSpPr txBox="1"/>
            <p:nvPr>
              <p:custDataLst>
                <p:tags r:id="rId3"/>
              </p:custDataLst>
            </p:nvPr>
          </p:nvSpPr>
          <p:spPr>
            <a:xfrm>
              <a:off x="4877172" y="7274599"/>
              <a:ext cx="14726285" cy="32226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6000" b="1" spc="500" dirty="0">
                  <a:solidFill>
                    <a:srgbClr val="282D40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作品概述</a:t>
              </a:r>
              <a:endParaRPr lang="zh-CN" altLang="en-US" sz="6000" b="1" i="0" spc="500" dirty="0">
                <a:solidFill>
                  <a:srgbClr val="282D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9794990" y="3246128"/>
            <a:ext cx="4489217" cy="3926541"/>
          </a:xfrm>
          <a:prstGeom prst="hexagon">
            <a:avLst/>
          </a:prstGeom>
          <a:solidFill>
            <a:srgbClr val="0B5FD1"/>
          </a:solidFill>
          <a:ln w="57150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000080"/>
              </a:highlight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0251687" y="3598087"/>
            <a:ext cx="3575825" cy="3222625"/>
          </a:xfrm>
          <a:prstGeom prst="hexagon">
            <a:avLst/>
          </a:prstGeom>
          <a:solidFill>
            <a:schemeClr val="bg1"/>
          </a:solidFill>
          <a:ln>
            <a:solidFill>
              <a:srgbClr val="6FA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Object 307"/>
          <p:cNvSpPr txBox="1"/>
          <p:nvPr>
            <p:custDataLst>
              <p:tags r:id="rId4"/>
            </p:custDataLst>
          </p:nvPr>
        </p:nvSpPr>
        <p:spPr>
          <a:xfrm>
            <a:off x="10061457" y="4159944"/>
            <a:ext cx="4222750" cy="23621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15000" b="1" i="0" spc="7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36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3600" dirty="0">
              <a:solidFill>
                <a:srgbClr val="315FF2"/>
              </a:solidFill>
              <a:highlight>
                <a:srgbClr val="000080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4400" spc="28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一、作品概述</a:t>
            </a:r>
            <a:endParaRPr lang="zh-CN" sz="4400" spc="28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4705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en-US" altLang="zh-CN" sz="36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1.1 </a:t>
            </a:r>
            <a:r>
              <a:rPr lang="zh-CN" altLang="en-US" sz="36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建设背景和需求分析</a:t>
            </a:r>
            <a:endParaRPr lang="zh-CN" altLang="en-US" sz="3600" spc="16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977900" lvl="1" indent="-571500" algn="l" fontAlgn="ctr">
              <a:lnSpc>
                <a:spcPct val="120000"/>
              </a:lnSpc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业务背景介绍。针对目前存在的痛点，方案主要解决哪些问题，应用于哪些场景，主要的受众对象有哪些等。</a:t>
            </a:r>
            <a:endParaRPr lang="en-US" altLang="zh-CN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en-US" altLang="zh-CN" sz="36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1.2 </a:t>
            </a:r>
            <a:r>
              <a:rPr lang="zh-CN" altLang="en-US" sz="36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方案整体介绍</a:t>
            </a:r>
            <a:endParaRPr lang="zh-CN" altLang="en-US" sz="3600" spc="16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977900" lvl="1" indent="-571500" algn="l" fontAlgn="ctr">
              <a:lnSpc>
                <a:spcPct val="120000"/>
              </a:lnSpc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明确方案的建设目标、技术特点、应用场景、运营及推广模式等。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36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36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8"/>
          <p:cNvGrpSpPr/>
          <p:nvPr/>
        </p:nvGrpSpPr>
        <p:grpSpPr>
          <a:xfrm>
            <a:off x="4877807" y="7874674"/>
            <a:ext cx="14726285" cy="3222625"/>
            <a:chOff x="4877172" y="7274599"/>
            <a:chExt cx="14726285" cy="3222625"/>
          </a:xfrm>
        </p:grpSpPr>
        <p:pic>
          <p:nvPicPr>
            <p:cNvPr id="9309" name="image 30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7943849" y="9626600"/>
              <a:ext cx="8496300" cy="114300"/>
            </a:xfrm>
            <a:prstGeom prst="rect">
              <a:avLst/>
            </a:prstGeom>
          </p:spPr>
        </p:pic>
        <p:sp>
          <p:nvSpPr>
            <p:cNvPr id="3013" name="Object 3013"/>
            <p:cNvSpPr txBox="1"/>
            <p:nvPr>
              <p:custDataLst>
                <p:tags r:id="rId3"/>
              </p:custDataLst>
            </p:nvPr>
          </p:nvSpPr>
          <p:spPr>
            <a:xfrm>
              <a:off x="4877172" y="7274599"/>
              <a:ext cx="14726285" cy="32226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6000" b="1" i="0" spc="500" dirty="0">
                  <a:solidFill>
                    <a:srgbClr val="282D40"/>
                  </a:solidFill>
                  <a:latin typeface="微软雅黑" panose="020B0503020204020204" charset="-122"/>
                  <a:ea typeface="微软雅黑" panose="020B0503020204020204" charset="-122"/>
                </a:rPr>
                <a:t>先进性</a:t>
              </a:r>
              <a:endParaRPr lang="zh-CN" altLang="en-US" sz="6000" b="1" i="0" spc="500" dirty="0">
                <a:solidFill>
                  <a:srgbClr val="282D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9794990" y="3246128"/>
            <a:ext cx="4489217" cy="3926541"/>
          </a:xfrm>
          <a:prstGeom prst="hexagon">
            <a:avLst/>
          </a:prstGeom>
          <a:solidFill>
            <a:srgbClr val="0B5FD1"/>
          </a:solidFill>
          <a:ln w="57150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000080"/>
              </a:highlight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0251687" y="3598087"/>
            <a:ext cx="3575825" cy="3222625"/>
          </a:xfrm>
          <a:prstGeom prst="hexagon">
            <a:avLst/>
          </a:prstGeom>
          <a:solidFill>
            <a:schemeClr val="bg1"/>
          </a:solidFill>
          <a:ln>
            <a:solidFill>
              <a:srgbClr val="6FA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Object 307"/>
          <p:cNvSpPr txBox="1"/>
          <p:nvPr>
            <p:custDataLst>
              <p:tags r:id="rId4"/>
            </p:custDataLst>
          </p:nvPr>
        </p:nvSpPr>
        <p:spPr>
          <a:xfrm>
            <a:off x="10061457" y="4159944"/>
            <a:ext cx="4222750" cy="23621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15000" b="1" spc="7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15000" b="1" i="0" spc="7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二、应用创新性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技术创新点：详细说明采用的新技术、新算法或新模型及其优势。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机制创新：介绍项目实施中采用的新机制、新流程。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模式创新：阐述项目在业务模式、合作模式上的创新思路。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二、需求相关性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问题定义：清晰界定项目解决的具体问题及其背景。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需求分析：分析项目针对的领域痛点、难点和堵点。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影响评估：评估项目解决该问题的重要程度及预期影响范围。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65226" y="1697990"/>
            <a:ext cx="22096730" cy="11047730"/>
          </a:xfrm>
          <a:prstGeom prst="rect">
            <a:avLst/>
          </a:prstGeom>
          <a:solidFill>
            <a:schemeClr val="bg1"/>
          </a:solidFill>
          <a:ln w="34925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043961" y="938530"/>
            <a:ext cx="12645484" cy="1574800"/>
          </a:xfrm>
          <a:prstGeom prst="rect">
            <a:avLst/>
          </a:prstGeom>
          <a:solidFill>
            <a:srgbClr val="0B5FD1"/>
          </a:solidFill>
          <a:ln>
            <a:solidFill>
              <a:srgbClr val="6FA1FF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15FF2"/>
              </a:solidFill>
              <a:effectLst/>
              <a:highlight>
                <a:srgbClr val="000080"/>
              </a:highlight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93236" y="937260"/>
            <a:ext cx="15840710" cy="1576070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4400" b="1" i="0" u="none" strike="noStrike" kern="1200" cap="none" spc="2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二、数据要素相关性</a:t>
            </a:r>
            <a:endParaRPr kumimoji="0" lang="zh-CN" altLang="en-US" sz="4400" b="1" i="0" u="none" strike="noStrike" kern="1200" cap="none" spc="2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80260" y="2949778"/>
            <a:ext cx="20223480" cy="7370532"/>
          </a:xfrm>
          <a:prstGeom prst="rect">
            <a:avLst/>
          </a:prstGeom>
          <a:noFill/>
        </p:spPr>
        <p:txBody>
          <a:bodyPr vert="horz" lIns="180000" tIns="93600" rIns="180000" bIns="936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数据源多样性：展示数据来源的广泛性和多样性。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数据维度分析：解析项目使用的数据类型、维度及其在解决方案中的角色。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3600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数据价值展现：通过案例或数据展示如何体现数据价值和应用效果。</a:t>
            </a:r>
            <a:endParaRPr lang="zh-CN" altLang="en-US" sz="3600" spc="14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2423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906990" y="5397500"/>
            <a:ext cx="661670" cy="2921000"/>
          </a:xfrm>
          <a:prstGeom prst="rect">
            <a:avLst/>
          </a:prstGeom>
          <a:solidFill>
            <a:srgbClr val="0B5FD1"/>
          </a:solidFill>
          <a:ln>
            <a:solidFill>
              <a:srgbClr val="0B5FD1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" name="组合 308"/>
          <p:cNvGrpSpPr/>
          <p:nvPr/>
        </p:nvGrpSpPr>
        <p:grpSpPr>
          <a:xfrm>
            <a:off x="4877807" y="7874674"/>
            <a:ext cx="14726285" cy="3222625"/>
            <a:chOff x="4877172" y="7274599"/>
            <a:chExt cx="14726285" cy="3222625"/>
          </a:xfrm>
        </p:grpSpPr>
        <p:pic>
          <p:nvPicPr>
            <p:cNvPr id="9309" name="image 30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7943849" y="9626600"/>
              <a:ext cx="8496300" cy="114300"/>
            </a:xfrm>
            <a:prstGeom prst="rect">
              <a:avLst/>
            </a:prstGeom>
          </p:spPr>
        </p:pic>
        <p:sp>
          <p:nvSpPr>
            <p:cNvPr id="3013" name="Object 3013"/>
            <p:cNvSpPr txBox="1"/>
            <p:nvPr>
              <p:custDataLst>
                <p:tags r:id="rId3"/>
              </p:custDataLst>
            </p:nvPr>
          </p:nvSpPr>
          <p:spPr>
            <a:xfrm>
              <a:off x="4877172" y="7274599"/>
              <a:ext cx="14726285" cy="32226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6000" b="1" spc="500" dirty="0">
                  <a:solidFill>
                    <a:srgbClr val="282D40"/>
                  </a:solidFill>
                  <a:latin typeface="微软雅黑" panose="020B0503020204020204" charset="-122"/>
                  <a:ea typeface="微软雅黑" panose="020B0503020204020204" charset="-122"/>
                </a:rPr>
                <a:t>实效性</a:t>
              </a:r>
              <a:endParaRPr lang="zh-CN" altLang="en-US" sz="6000" b="1" i="0" spc="500" dirty="0">
                <a:solidFill>
                  <a:srgbClr val="282D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9794990" y="3246128"/>
            <a:ext cx="4489217" cy="3926541"/>
          </a:xfrm>
          <a:prstGeom prst="hexagon">
            <a:avLst/>
          </a:prstGeom>
          <a:solidFill>
            <a:srgbClr val="0B5FD1"/>
          </a:solidFill>
          <a:ln w="57150">
            <a:solidFill>
              <a:srgbClr val="0B5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000080"/>
              </a:highlight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0251687" y="3598087"/>
            <a:ext cx="3575825" cy="3222625"/>
          </a:xfrm>
          <a:prstGeom prst="hexagon">
            <a:avLst/>
          </a:prstGeom>
          <a:solidFill>
            <a:schemeClr val="bg1"/>
          </a:solidFill>
          <a:ln>
            <a:solidFill>
              <a:srgbClr val="6FA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Object 307"/>
          <p:cNvSpPr txBox="1"/>
          <p:nvPr>
            <p:custDataLst>
              <p:tags r:id="rId4"/>
            </p:custDataLst>
          </p:nvPr>
        </p:nvSpPr>
        <p:spPr>
          <a:xfrm>
            <a:off x="10061457" y="4159944"/>
            <a:ext cx="4222750" cy="23621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15000" b="1" i="0" spc="7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15000" b="1" i="0" spc="7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564"/>
  <p:tag name="KSO_WM_UNIT_ID" val="custom20204564_6*l_h_a*1_2_1"/>
  <p:tag name="KSO_WM_UNIT_ISNUMDGMTITLE" val="0"/>
  <p:tag name="KSO_WM_UNIT_TEXT_FILL_FORE_SCHEMECOLOR_INDEX" val="13"/>
  <p:tag name="KSO_WM_UNIT_TEXT_FILL_TYPE" val="1"/>
  <p:tag name="KSO_WM_UNIT_USESOURCEFORMAT_APPLY" val="1"/>
  <p:tag name="KSO_WM_DIAGRAM_VIRTUALLY_FRAME" val="{&quot;height&quot;:443.66653543307086,&quot;left&quot;:1117.6667716535433,&quot;top&quot;:427.6667716535433,&quot;width&quot;:802.3332283464567}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10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6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564"/>
  <p:tag name="KSO_WM_SLIDE_ID" val="custom20204564_4"/>
</p:tagLst>
</file>

<file path=ppt/tags/tag107.xml><?xml version="1.0" encoding="utf-8"?>
<p:tagLst xmlns:p="http://schemas.openxmlformats.org/presentationml/2006/main">
  <p:tag name="KSO_WPP_MARK_KEY" val="e430e549-3e9d-48cb-8bcd-a994d8e36c50"/>
  <p:tag name="COMMONDATA" val="eyJoZGlkIjoiZTdhMTg0ODU4NDkxZDVkYzJkOWYwMzY2YWQzZTkzNmQifQ=="/>
  <p:tag name="commondata" val="eyJoZGlkIjoiYWI3ZDllZWUzMDU0NGE0MmZhMWNkNzUyMzdmMTIyZDMifQ=="/>
</p:tagLst>
</file>

<file path=ppt/tags/tag11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4564"/>
  <p:tag name="KSO_WM_UNIT_ID" val="custom20204564_6*l_h_a*1_4_1"/>
  <p:tag name="KSO_WM_UNIT_ISNUMDGMTITLE" val="0"/>
  <p:tag name="KSO_WM_UNIT_TEXT_FILL_FORE_SCHEMECOLOR_INDEX" val="13"/>
  <p:tag name="KSO_WM_UNIT_TEXT_FILL_TYPE" val="1"/>
  <p:tag name="KSO_WM_UNIT_USESOURCEFORMAT_APPLY" val="1"/>
  <p:tag name="KSO_WM_DIAGRAM_VIRTUALLY_FRAME" val="{&quot;height&quot;:443.66653543307086,&quot;left&quot;:1117.6667716535433,&quot;top&quot;:427.6667716535433,&quot;width&quot;:802.3332283464567}"/>
</p:tagLst>
</file>

<file path=ppt/tags/tag1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564"/>
  <p:tag name="KSO_WM_UNIT_ID" val="custom20204564_6*l_h_a*1_1_1"/>
  <p:tag name="KSO_WM_UNIT_ISNUMDGMTITLE" val="0"/>
  <p:tag name="KSO_WM_UNIT_TEXT_FILL_FORE_SCHEMECOLOR_INDEX" val="13"/>
  <p:tag name="KSO_WM_UNIT_TEXT_FILL_TYPE" val="1"/>
  <p:tag name="KSO_WM_UNIT_USESOURCEFORMAT_APPLY" val="1"/>
  <p:tag name="KSO_WM_DIAGRAM_VIRTUALLY_FRAME" val="{&quot;height&quot;:443.66653543307086,&quot;left&quot;:1117.6667716535433,&quot;top&quot;:427.6667716535433,&quot;width&quot;:802.3332283464567}"/>
</p:tagLst>
</file>

<file path=ppt/tags/tag13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564"/>
  <p:tag name="KSO_WM_UNIT_ID" val="custom20204564_6*l_h_a*1_3_1"/>
  <p:tag name="KSO_WM_UNIT_ISNUMDGMTITLE" val="0"/>
  <p:tag name="KSO_WM_UNIT_TEXT_FILL_FORE_SCHEMECOLOR_INDEX" val="13"/>
  <p:tag name="KSO_WM_UNIT_TEXT_FILL_TYPE" val="1"/>
  <p:tag name="KSO_WM_UNIT_USESOURCEFORMAT_APPLY" val="1"/>
  <p:tag name="KSO_WM_DIAGRAM_VIRTUALLY_FRAME" val="{&quot;height&quot;:443.66653543307086,&quot;left&quot;:1117.6667716535433,&quot;top&quot;:427.6667716535433,&quot;width&quot;:802.3332283464567}"/>
</p:tagLst>
</file>

<file path=ppt/tags/tag14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LAYERLEVEL" val="1_1_1"/>
  <p:tag name="KSO_WM_TAG_VERSION" val="1.0"/>
  <p:tag name="KSO_WM_BEAUTIFY_FLAG" val="#wm#"/>
  <p:tag name="KSO_WM_TEMPLATE_CATEGORY" val="custom"/>
  <p:tag name="KSO_WM_TEMPLATE_INDEX" val="20204564"/>
  <p:tag name="KSO_WM_UNIT_ID" val="custom20204564_6*l_h_a*1_5_1"/>
  <p:tag name="KSO_WM_UNIT_ISNUMDGMTITLE" val="0"/>
  <p:tag name="KSO_WM_UNIT_TEXT_FILL_FORE_SCHEMECOLOR_INDEX" val="13"/>
  <p:tag name="KSO_WM_UNIT_TEXT_FILL_TYPE" val="1"/>
  <p:tag name="KSO_WM_UNIT_USESOURCEFORMAT_APPLY" val="1"/>
  <p:tag name="KSO_WM_DIAGRAM_VIRTUALLY_FRAME" val="{&quot;height&quot;:443.66653543307086,&quot;left&quot;:1117.6667716535433,&quot;top&quot;:427.6667716535433,&quot;width&quot;:802.3332283464567}"/>
</p:tagLst>
</file>

<file path=ppt/tags/tag1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6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564"/>
  <p:tag name="KSO_WM_SLIDE_ID" val="custom20204564_4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63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6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564"/>
  <p:tag name="KSO_WM_SLIDE_ID" val="custom20204564_4"/>
</p:tagLst>
</file>

<file path=ppt/tags/tag70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ISCONTENTSTITLE" val="1"/>
  <p:tag name="KSO_WM_UNIT_PRESET_TEXT" val="目录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4564"/>
  <p:tag name="KSO_WM_UNIT_ID" val="custom20204564_4*a*1"/>
  <p:tag name="KSO_WM_UNIT_ISNUMDGMTITLE" val="0"/>
  <p:tag name="KSO_WM_UNIT_TEXT_FILL_FORE_SCHEMECOLOR_INDEX" val="13"/>
  <p:tag name="KSO_WM_UNIT_TEXT_FILL_TYPE" val="1"/>
  <p:tag name="KSO_WM_UNIT_USESOURCEFORMAT_APPLY" val="1"/>
  <p:tag name="REFSHAPE" val="167733812"/>
</p:tagLst>
</file>

<file path=ppt/tags/tag80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DIAGRAM_VIRTUALLY_FRAME" val="{&quot;height&quot;:443.66653543307086,&quot;left&quot;:1117.6667716535433,&quot;top&quot;:427.6667716535433,&quot;width&quot;:802.3332283464567}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1_1*i*2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9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SLIDE_ID" val="diagram2020367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95*464"/>
  <p:tag name="KSO_WM_SLIDE_POSITION" val="32*36"/>
  <p:tag name="KSO_WM_TAG_VERSION" val="1.0"/>
  <p:tag name="KSO_WM_BEAUTIFY_FLAG" val="#wm#"/>
  <p:tag name="KSO_WM_TEMPLATE_CATEGORY" val="diagram"/>
  <p:tag name="KSO_WM_TEMPLATE_INDEX" val="20203671"/>
  <p:tag name="KSO_WM_SLIDE_LAYOUT" val="a_f"/>
  <p:tag name="KSO_WM_SLIDE_LAYOUT_CNT" val="1_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WPS 演示</Application>
  <PresentationFormat>自定义</PresentationFormat>
  <Paragraphs>106</Paragraphs>
  <Slides>19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Calibri</vt:lpstr>
      <vt:lpstr>汉仪旗黑-85S</vt:lpstr>
      <vt:lpstr>微软雅黑 Light</vt:lpstr>
      <vt:lpstr>Arial Unicode MS</vt:lpstr>
      <vt:lpstr>等线</vt:lpstr>
      <vt:lpstr>等线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稿定设计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稿定设计 ppt</dc:title>
  <dc:creator>稿定设计</dc:creator>
  <dc:subject>www.gaoding.com</dc:subject>
  <cp:lastModifiedBy>对方正在输入</cp:lastModifiedBy>
  <cp:revision>609</cp:revision>
  <dcterms:created xsi:type="dcterms:W3CDTF">2022-08-04T06:41:00Z</dcterms:created>
  <dcterms:modified xsi:type="dcterms:W3CDTF">2024-06-27T02:20:47Z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68352C37DE304F1CAA7197F5D816C991_12</vt:lpwstr>
  </property>
  <property fmtid="{D5CDD505-2E9C-101B-9397-08002B2CF9AE}" pid="3" name="KSOProductBuildVer">
    <vt:lpwstr>2052-12.1.0.16929</vt:lpwstr>
  </property>
</Properties>
</file>