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3"/>
    <p:sldId id="265" r:id="rId4"/>
    <p:sldId id="267" r:id="rId5"/>
    <p:sldId id="266" r:id="rId6"/>
    <p:sldId id="269" r:id="rId7"/>
    <p:sldId id="272" r:id="rId8"/>
    <p:sldId id="273" r:id="rId9"/>
    <p:sldId id="274" r:id="rId10"/>
    <p:sldId id="275" r:id="rId11"/>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59"/>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85.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image" Target="../media/image1.png"/><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6.xml"/><Relationship Id="rId2" Type="http://schemas.openxmlformats.org/officeDocument/2006/relationships/image" Target="../media/image1.png"/><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hemeOverride" Target="../theme/themeOverride1.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image" Target="../media/image1.png"/><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image" Target="../media/image1.png"/><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image" Target="../media/image1.png"/><Relationship Id="rId1" Type="http://schemas.openxmlformats.org/officeDocument/2006/relationships/tags" Target="../tags/tag73.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image" Target="../media/image1.png"/><Relationship Id="rId1" Type="http://schemas.openxmlformats.org/officeDocument/2006/relationships/tags" Target="../tags/tag76.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0.xml"/><Relationship Id="rId2" Type="http://schemas.openxmlformats.org/officeDocument/2006/relationships/image" Target="../media/image1.png"/><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2.xml"/><Relationship Id="rId2" Type="http://schemas.openxmlformats.org/officeDocument/2006/relationships/image" Target="../media/image1.png"/><Relationship Id="rId1" Type="http://schemas.openxmlformats.org/officeDocument/2006/relationships/tags" Target="../tags/tag81.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4.xml"/><Relationship Id="rId2" Type="http://schemas.openxmlformats.org/officeDocument/2006/relationships/image" Target="../media/image1.png"/><Relationship Id="rId1" Type="http://schemas.openxmlformats.org/officeDocument/2006/relationships/tags" Target="../tags/tag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0" y="635"/>
            <a:ext cx="12192635" cy="6857365"/>
          </a:xfrm>
          <a:solidFill>
            <a:schemeClr val="accent2">
              <a:lumMod val="20000"/>
              <a:lumOff val="80000"/>
            </a:schemeClr>
          </a:solidFill>
        </p:spPr>
        <p:txBody>
          <a:bodyPr/>
          <a:p>
            <a:endParaRPr lang="zh-CN" altLang="zh-CN"/>
          </a:p>
        </p:txBody>
      </p:sp>
      <p:pic>
        <p:nvPicPr>
          <p:cNvPr id="5" name="图片 4"/>
          <p:cNvPicPr>
            <a:picLocks noChangeAspect="1"/>
          </p:cNvPicPr>
          <p:nvPr/>
        </p:nvPicPr>
        <p:blipFill>
          <a:blip r:embed="rId2"/>
          <a:stretch>
            <a:fillRect/>
          </a:stretch>
        </p:blipFill>
        <p:spPr>
          <a:xfrm>
            <a:off x="-42545" y="4445"/>
            <a:ext cx="12277725" cy="6848475"/>
          </a:xfrm>
          <a:prstGeom prst="rect">
            <a:avLst/>
          </a:prstGeom>
        </p:spPr>
      </p:pic>
      <p:cxnSp>
        <p:nvCxnSpPr>
          <p:cNvPr id="8" name="直接连接符 7"/>
          <p:cNvCxnSpPr/>
          <p:nvPr/>
        </p:nvCxnSpPr>
        <p:spPr>
          <a:xfrm>
            <a:off x="1685925" y="1518920"/>
            <a:ext cx="10026015" cy="19050"/>
          </a:xfrm>
          <a:prstGeom prst="line">
            <a:avLst/>
          </a:prstGeom>
          <a:ln>
            <a:solidFill>
              <a:srgbClr val="FE5741"/>
            </a:solidFill>
          </a:ln>
        </p:spPr>
        <p:style>
          <a:lnRef idx="3">
            <a:schemeClr val="accent2"/>
          </a:lnRef>
          <a:fillRef idx="0">
            <a:schemeClr val="accent2"/>
          </a:fillRef>
          <a:effectRef idx="2">
            <a:schemeClr val="accent2"/>
          </a:effectRef>
          <a:fontRef idx="minor">
            <a:schemeClr val="tx1"/>
          </a:fontRef>
        </p:style>
      </p:cxnSp>
      <p:sp>
        <p:nvSpPr>
          <p:cNvPr id="9" name="文本框 8"/>
          <p:cNvSpPr txBox="1"/>
          <p:nvPr/>
        </p:nvSpPr>
        <p:spPr>
          <a:xfrm>
            <a:off x="1685925" y="1069975"/>
            <a:ext cx="9506585" cy="460375"/>
          </a:xfrm>
          <a:prstGeom prst="rect">
            <a:avLst/>
          </a:prstGeom>
          <a:noFill/>
        </p:spPr>
        <p:txBody>
          <a:bodyPr wrap="square" rtlCol="0">
            <a:spAutoFit/>
          </a:bodyPr>
          <a:p>
            <a:r>
              <a:rPr lang="zh-CN" altLang="en-US" sz="2400" b="1" dirty="0">
                <a:solidFill>
                  <a:schemeClr val="bg1"/>
                </a:solidFill>
                <a:latin typeface="宋体" panose="02010600030101010101" pitchFamily="2" charset="-122"/>
                <a:ea typeface="宋体" panose="02010600030101010101" pitchFamily="2" charset="-122"/>
                <a:sym typeface="+mn-lt"/>
              </a:rPr>
              <a:t>梁山县工业和信息化局2022年政府信息公开作年度报告图解</a:t>
            </a:r>
            <a:endParaRPr lang="zh-CN" altLang="en-US" sz="2400" b="1" dirty="0">
              <a:solidFill>
                <a:schemeClr val="bg1"/>
              </a:solidFill>
              <a:latin typeface="宋体" panose="02010600030101010101" pitchFamily="2" charset="-122"/>
              <a:ea typeface="宋体" panose="02010600030101010101" pitchFamily="2" charset="-122"/>
              <a:sym typeface="+mn-lt"/>
            </a:endParaRPr>
          </a:p>
        </p:txBody>
      </p:sp>
      <p:sp>
        <p:nvSpPr>
          <p:cNvPr id="4" name="矩形: 圆角 4"/>
          <p:cNvSpPr/>
          <p:nvPr/>
        </p:nvSpPr>
        <p:spPr>
          <a:xfrm>
            <a:off x="1758950" y="1843405"/>
            <a:ext cx="8227060" cy="4168140"/>
          </a:xfrm>
          <a:prstGeom prst="roundRect">
            <a:avLst/>
          </a:prstGeom>
          <a:solidFill>
            <a:srgbClr val="B7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lang="en-US" altLang="zh-CN">
                <a:sym typeface="+mn-ea"/>
              </a:rPr>
              <a:t>       </a:t>
            </a:r>
            <a:endParaRPr lang="zh-CN" altLang="en-US" b="1" dirty="0">
              <a:latin typeface="微软雅黑" panose="020B0503020204020204" charset="-122"/>
              <a:ea typeface="微软雅黑" panose="020B050302020402020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a:sym typeface="+mn-ea"/>
              </a:rPr>
              <a:t>        </a:t>
            </a:r>
            <a:r>
              <a:rPr lang="zh-CN" altLang="en-US" sz="1600" b="1" dirty="0">
                <a:solidFill>
                  <a:schemeClr val="bg1"/>
                </a:solidFill>
                <a:latin typeface="宋体" panose="02010600030101010101" pitchFamily="2" charset="-122"/>
                <a:ea typeface="宋体" panose="02010600030101010101" pitchFamily="2" charset="-122"/>
                <a:sym typeface="+mn-ea"/>
              </a:rPr>
              <a:t>本报告由梁山县工业和信息化局按照《中华人民共和国政府信息公开条例》（以下简称《条例》）和《中华人民共和国政府信息公开工作年度报告格式》（国办公开办函〔2021〕30号）要求编制。</a:t>
            </a:r>
            <a:endParaRPr lang="zh-CN" altLang="en-US" sz="1600" b="1" dirty="0">
              <a:solidFill>
                <a:schemeClr val="bg1"/>
              </a:solidFill>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latin typeface="宋体" panose="02010600030101010101" pitchFamily="2" charset="-122"/>
                <a:ea typeface="宋体" panose="02010600030101010101" pitchFamily="2" charset="-122"/>
                <a:sym typeface="+mn-ea"/>
              </a:rPr>
              <a:t>本报告内容包括总体情况、主动公开政府信息情况、收到和处理政府信息公开申请情况、政府信息公开行政复议和行政诉讼情况、存在的主要问题及改进情况、其他需要报告的事项等六部分内容。</a:t>
            </a:r>
            <a:endParaRPr lang="zh-CN" altLang="en-US" sz="1600" b="1" dirty="0">
              <a:solidFill>
                <a:schemeClr val="bg1"/>
              </a:solidFill>
              <a:latin typeface="宋体" panose="02010600030101010101" pitchFamily="2" charset="-122"/>
              <a:ea typeface="宋体"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latin typeface="宋体" panose="02010600030101010101" pitchFamily="2" charset="-122"/>
                <a:ea typeface="宋体" panose="02010600030101010101" pitchFamily="2" charset="-122"/>
                <a:sym typeface="+mn-ea"/>
              </a:rPr>
              <a:t>本报告所列数据的统计期限自2022年1月1日起至2022年12月31日止。本报告电子版可在政府门户网站（http://www.liangshan.gov.cn/）查阅或下载。如对本报告有疑问，请与梁山县工业和信息化局联系（地址：梁山县新城区政务中心1号办公楼2019-1室，联系电话：0537-7324617）。</a:t>
            </a:r>
            <a:endParaRPr lang="zh-CN" altLang="en-US" sz="1600" b="1" dirty="0">
              <a:solidFill>
                <a:schemeClr val="bg1"/>
              </a:solidFill>
              <a:latin typeface="宋体" panose="02010600030101010101" pitchFamily="2" charset="-122"/>
              <a:ea typeface="宋体" panose="02010600030101010101" pitchFamily="2" charset="-122"/>
              <a:sym typeface="+mn-ea"/>
            </a:endParaRPr>
          </a:p>
        </p:txBody>
      </p:sp>
      <p:sp>
        <p:nvSpPr>
          <p:cNvPr id="10" name="椭圆 9"/>
          <p:cNvSpPr/>
          <p:nvPr/>
        </p:nvSpPr>
        <p:spPr>
          <a:xfrm>
            <a:off x="1685980" y="1715795"/>
            <a:ext cx="783771" cy="783771"/>
          </a:xfrm>
          <a:prstGeom prst="ellipse">
            <a:avLst/>
          </a:prstGeom>
          <a:solidFill>
            <a:srgbClr val="B70101"/>
          </a:solidFill>
          <a:ln>
            <a:solidFill>
              <a:srgbClr val="F7F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1851660" y="1923415"/>
            <a:ext cx="452120" cy="368300"/>
          </a:xfrm>
          <a:prstGeom prst="rect">
            <a:avLst/>
          </a:prstGeom>
          <a:noFill/>
        </p:spPr>
        <p:txBody>
          <a:bodyPr wrap="square" rtlCol="0">
            <a:spAutoFit/>
          </a:bodyPr>
          <a:p>
            <a:r>
              <a:rPr lang="en-US" altLang="zh-CN" b="1" noProof="0" dirty="0">
                <a:solidFill>
                  <a:srgbClr val="F7F1F6"/>
                </a:solidFill>
                <a:latin typeface="微软雅黑" panose="020B0503020204020204" charset="-122"/>
                <a:ea typeface="微软雅黑" panose="020B0503020204020204" charset="-122"/>
                <a:sym typeface="+mn-ea"/>
              </a:rPr>
              <a:t>1</a:t>
            </a:r>
            <a:endParaRPr lang="en-US" altLang="zh-CN"/>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0" y="635"/>
            <a:ext cx="12192635" cy="6857365"/>
          </a:xfrm>
          <a:solidFill>
            <a:schemeClr val="accent2">
              <a:lumMod val="20000"/>
              <a:lumOff val="80000"/>
            </a:schemeClr>
          </a:solidFill>
        </p:spPr>
        <p:txBody>
          <a:bodyPr/>
          <a:p>
            <a:endParaRPr lang="zh-CN" altLang="zh-CN"/>
          </a:p>
        </p:txBody>
      </p:sp>
      <p:pic>
        <p:nvPicPr>
          <p:cNvPr id="5" name="图片 4"/>
          <p:cNvPicPr>
            <a:picLocks noChangeAspect="1"/>
          </p:cNvPicPr>
          <p:nvPr/>
        </p:nvPicPr>
        <p:blipFill>
          <a:blip r:embed="rId2"/>
          <a:stretch>
            <a:fillRect/>
          </a:stretch>
        </p:blipFill>
        <p:spPr>
          <a:xfrm>
            <a:off x="-42545" y="4445"/>
            <a:ext cx="12277725" cy="6848475"/>
          </a:xfrm>
          <a:prstGeom prst="rect">
            <a:avLst/>
          </a:prstGeom>
        </p:spPr>
      </p:pic>
      <p:cxnSp>
        <p:nvCxnSpPr>
          <p:cNvPr id="8" name="直接连接符 7"/>
          <p:cNvCxnSpPr/>
          <p:nvPr/>
        </p:nvCxnSpPr>
        <p:spPr>
          <a:xfrm>
            <a:off x="1685925" y="1518920"/>
            <a:ext cx="10026015" cy="19050"/>
          </a:xfrm>
          <a:prstGeom prst="line">
            <a:avLst/>
          </a:prstGeom>
          <a:ln>
            <a:solidFill>
              <a:srgbClr val="FE5741"/>
            </a:solidFill>
          </a:ln>
        </p:spPr>
        <p:style>
          <a:lnRef idx="3">
            <a:schemeClr val="accent2"/>
          </a:lnRef>
          <a:fillRef idx="0">
            <a:schemeClr val="accent2"/>
          </a:fillRef>
          <a:effectRef idx="2">
            <a:schemeClr val="accent2"/>
          </a:effectRef>
          <a:fontRef idx="minor">
            <a:schemeClr val="tx1"/>
          </a:fontRef>
        </p:style>
      </p:cxnSp>
      <p:sp>
        <p:nvSpPr>
          <p:cNvPr id="9" name="文本框 8"/>
          <p:cNvSpPr txBox="1"/>
          <p:nvPr/>
        </p:nvSpPr>
        <p:spPr>
          <a:xfrm>
            <a:off x="1685925" y="1069975"/>
            <a:ext cx="9506585" cy="460375"/>
          </a:xfrm>
          <a:prstGeom prst="rect">
            <a:avLst/>
          </a:prstGeom>
          <a:noFill/>
        </p:spPr>
        <p:txBody>
          <a:bodyPr wrap="square" rtlCol="0">
            <a:spAutoFit/>
          </a:bodyPr>
          <a:p>
            <a:r>
              <a:rPr lang="zh-CN" altLang="en-US" sz="2400" b="1" dirty="0">
                <a:solidFill>
                  <a:schemeClr val="bg1"/>
                </a:solidFill>
                <a:latin typeface="宋体" panose="02010600030101010101" pitchFamily="2" charset="-122"/>
                <a:ea typeface="宋体" panose="02010600030101010101" pitchFamily="2" charset="-122"/>
                <a:sym typeface="+mn-lt"/>
              </a:rPr>
              <a:t>梁山县工业和信息化局2022年政府信息公开作年度报告图解</a:t>
            </a:r>
            <a:endParaRPr lang="zh-CN" altLang="en-US" sz="2400" b="1" dirty="0">
              <a:solidFill>
                <a:schemeClr val="bg1"/>
              </a:solidFill>
              <a:latin typeface="宋体" panose="02010600030101010101" pitchFamily="2" charset="-122"/>
              <a:ea typeface="宋体" panose="02010600030101010101" pitchFamily="2" charset="-122"/>
              <a:sym typeface="+mn-lt"/>
            </a:endParaRPr>
          </a:p>
        </p:txBody>
      </p:sp>
      <p:sp>
        <p:nvSpPr>
          <p:cNvPr id="4" name="矩形: 圆角 4"/>
          <p:cNvSpPr/>
          <p:nvPr/>
        </p:nvSpPr>
        <p:spPr>
          <a:xfrm>
            <a:off x="1758950" y="1843405"/>
            <a:ext cx="8227060" cy="4168140"/>
          </a:xfrm>
          <a:prstGeom prst="roundRect">
            <a:avLst/>
          </a:prstGeom>
          <a:solidFill>
            <a:srgbClr val="B7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lang="en-US" altLang="zh-CN">
                <a:sym typeface="+mn-ea"/>
              </a:rPr>
              <a:t>       </a:t>
            </a:r>
            <a:endParaRPr lang="zh-CN" altLang="en-US" b="1" dirty="0">
              <a:latin typeface="微软雅黑" panose="020B0503020204020204" charset="-122"/>
              <a:ea typeface="微软雅黑" panose="020B050302020402020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a:sym typeface="+mn-ea"/>
              </a:rPr>
              <a:t>        </a:t>
            </a:r>
            <a:r>
              <a:rPr lang="zh-CN" altLang="en-US" sz="1600" b="1" dirty="0">
                <a:solidFill>
                  <a:schemeClr val="bg1"/>
                </a:solidFill>
                <a:latin typeface="宋体" panose="02010600030101010101" pitchFamily="2" charset="-122"/>
                <a:ea typeface="宋体" panose="02010600030101010101" pitchFamily="2" charset="-122"/>
                <a:sym typeface="+mn-ea"/>
              </a:rPr>
              <a:t>一、总体情况</a:t>
            </a:r>
            <a:endParaRPr lang="zh-CN" altLang="en-US" sz="1600" b="1" dirty="0">
              <a:solidFill>
                <a:schemeClr val="bg1"/>
              </a:solidFill>
              <a:latin typeface="宋体" panose="02010600030101010101" pitchFamily="2" charset="-122"/>
              <a:ea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latin typeface="宋体" panose="02010600030101010101" pitchFamily="2" charset="-122"/>
                <a:ea typeface="宋体" panose="02010600030101010101" pitchFamily="2" charset="-122"/>
                <a:sym typeface="+mn-ea"/>
              </a:rPr>
              <a:t>今年以来，本单位政务公开工作按照国务院、省、市、县关于深入开展政务公开工作的安排意见，坚持以促进依法行政、改进工作作风、增强政府工作透明度为重点，以公开、公正、便民和廉政、勤政为目的，积极探索，大胆实践，扎实推进政务公开工作。</a:t>
            </a:r>
            <a:endParaRPr lang="zh-CN" altLang="en-US" sz="1600" b="1" dirty="0">
              <a:solidFill>
                <a:schemeClr val="bg1"/>
              </a:solidFill>
              <a:latin typeface="宋体" panose="02010600030101010101" pitchFamily="2" charset="-122"/>
              <a:ea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latin typeface="宋体" panose="02010600030101010101" pitchFamily="2" charset="-122"/>
                <a:ea typeface="宋体" panose="02010600030101010101" pitchFamily="2" charset="-122"/>
                <a:sym typeface="+mn-ea"/>
              </a:rPr>
              <a:t>（一）主动公开情况</a:t>
            </a:r>
            <a:endParaRPr lang="zh-CN" altLang="en-US" sz="1600" b="1" dirty="0">
              <a:solidFill>
                <a:schemeClr val="bg1"/>
              </a:solidFill>
              <a:latin typeface="宋体" panose="02010600030101010101" pitchFamily="2" charset="-122"/>
              <a:ea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latin typeface="宋体" panose="02010600030101010101" pitchFamily="2" charset="-122"/>
                <a:ea typeface="宋体" panose="02010600030101010101" pitchFamily="2" charset="-122"/>
                <a:sym typeface="+mn-ea"/>
              </a:rPr>
              <a:t>2022年1月1日至2022年12月31日本单位主动共公开各类政务信息2条，其中财政预决算信息2条，部门会议0条、建议提案0条、金融风险防范0条、政务公开组织管理0条、公告公示0条。依申请公开信息0条。</a:t>
            </a:r>
            <a:endParaRPr lang="zh-CN" altLang="en-US" sz="1600" b="1" dirty="0">
              <a:solidFill>
                <a:schemeClr val="bg1"/>
              </a:solidFill>
              <a:latin typeface="宋体" panose="02010600030101010101" pitchFamily="2" charset="-122"/>
              <a:ea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latin typeface="宋体" panose="02010600030101010101" pitchFamily="2" charset="-122"/>
                <a:ea typeface="宋体" panose="02010600030101010101" pitchFamily="2" charset="-122"/>
                <a:sym typeface="+mn-ea"/>
              </a:rPr>
              <a:t>（二）依申请公开情况</a:t>
            </a:r>
            <a:endParaRPr lang="zh-CN" altLang="en-US" sz="1600" b="1" dirty="0">
              <a:solidFill>
                <a:schemeClr val="bg1"/>
              </a:solidFill>
              <a:latin typeface="宋体" panose="02010600030101010101" pitchFamily="2" charset="-122"/>
              <a:ea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latin typeface="宋体" panose="02010600030101010101" pitchFamily="2" charset="-122"/>
                <a:ea typeface="宋体" panose="02010600030101010101" pitchFamily="2" charset="-122"/>
                <a:sym typeface="+mn-ea"/>
              </a:rPr>
              <a:t>2022年1月1日至2022年12月31日本中心依申请公开信息0条，与上一年度相同。</a:t>
            </a:r>
            <a:endParaRPr lang="zh-CN" altLang="en-US" sz="1600" b="1" dirty="0">
              <a:solidFill>
                <a:schemeClr val="bg1"/>
              </a:solidFill>
              <a:latin typeface="宋体" panose="02010600030101010101" pitchFamily="2" charset="-122"/>
              <a:ea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latin typeface="宋体" panose="02010600030101010101" pitchFamily="2" charset="-122"/>
                <a:ea typeface="宋体" panose="02010600030101010101" pitchFamily="2" charset="-122"/>
                <a:sym typeface="+mn-ea"/>
              </a:rPr>
              <a:t>（三）政府信息管理情况</a:t>
            </a:r>
            <a:endParaRPr lang="zh-CN" altLang="en-US" sz="1600" b="1" dirty="0">
              <a:solidFill>
                <a:schemeClr val="bg1"/>
              </a:solidFill>
              <a:latin typeface="宋体" panose="02010600030101010101" pitchFamily="2" charset="-122"/>
              <a:ea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latin typeface="宋体" panose="02010600030101010101" pitchFamily="2" charset="-122"/>
                <a:ea typeface="宋体" panose="02010600030101010101" pitchFamily="2" charset="-122"/>
                <a:sym typeface="+mn-ea"/>
              </a:rPr>
              <a:t>健全完善政府信息公开领导小组，由主要负责同志任组长，分管办公室副局长任副组长，各科室负责人为成员，领导小组办公室设在局办公室，明确专人做好政府信息公开收集、审查和发布工作，努力提升信息发布质量。</a:t>
            </a:r>
            <a:endParaRPr lang="zh-CN" altLang="en-US" sz="1600" b="1" dirty="0">
              <a:solidFill>
                <a:schemeClr val="bg1"/>
              </a:solidFill>
              <a:latin typeface="宋体" panose="02010600030101010101" pitchFamily="2" charset="-122"/>
              <a:ea typeface="宋体" panose="02010600030101010101" pitchFamily="2" charset="-122"/>
              <a:sym typeface="+mn-ea"/>
            </a:endParaRPr>
          </a:p>
        </p:txBody>
      </p:sp>
      <p:sp>
        <p:nvSpPr>
          <p:cNvPr id="10" name="椭圆 9"/>
          <p:cNvSpPr/>
          <p:nvPr/>
        </p:nvSpPr>
        <p:spPr>
          <a:xfrm>
            <a:off x="1685980" y="1715795"/>
            <a:ext cx="783771" cy="783771"/>
          </a:xfrm>
          <a:prstGeom prst="ellipse">
            <a:avLst/>
          </a:prstGeom>
          <a:solidFill>
            <a:srgbClr val="B70101"/>
          </a:solidFill>
          <a:ln>
            <a:solidFill>
              <a:srgbClr val="F7F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1851660" y="1923415"/>
            <a:ext cx="452120" cy="368300"/>
          </a:xfrm>
          <a:prstGeom prst="rect">
            <a:avLst/>
          </a:prstGeom>
          <a:noFill/>
        </p:spPr>
        <p:txBody>
          <a:bodyPr wrap="square" rtlCol="0">
            <a:spAutoFit/>
          </a:bodyPr>
          <a:p>
            <a:r>
              <a:rPr lang="en-US" altLang="zh-CN" b="1" noProof="0" dirty="0">
                <a:solidFill>
                  <a:srgbClr val="F7F1F6"/>
                </a:solidFill>
                <a:latin typeface="微软雅黑" panose="020B0503020204020204" charset="-122"/>
                <a:ea typeface="微软雅黑" panose="020B0503020204020204" charset="-122"/>
                <a:sym typeface="+mn-ea"/>
              </a:rPr>
              <a:t>2</a:t>
            </a:r>
            <a:endParaRPr lang="en-US" altLang="zh-CN"/>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0" y="635"/>
            <a:ext cx="12192635" cy="6857365"/>
          </a:xfrm>
          <a:solidFill>
            <a:schemeClr val="accent2">
              <a:lumMod val="20000"/>
              <a:lumOff val="80000"/>
            </a:schemeClr>
          </a:solidFill>
        </p:spPr>
        <p:txBody>
          <a:bodyPr/>
          <a:p>
            <a:endParaRPr lang="zh-CN" altLang="zh-CN"/>
          </a:p>
        </p:txBody>
      </p:sp>
      <p:pic>
        <p:nvPicPr>
          <p:cNvPr id="5" name="图片 4"/>
          <p:cNvPicPr>
            <a:picLocks noChangeAspect="1"/>
          </p:cNvPicPr>
          <p:nvPr/>
        </p:nvPicPr>
        <p:blipFill>
          <a:blip r:embed="rId2"/>
          <a:stretch>
            <a:fillRect/>
          </a:stretch>
        </p:blipFill>
        <p:spPr>
          <a:xfrm>
            <a:off x="-42545" y="4445"/>
            <a:ext cx="12277725" cy="6848475"/>
          </a:xfrm>
          <a:prstGeom prst="rect">
            <a:avLst/>
          </a:prstGeom>
        </p:spPr>
      </p:pic>
      <p:cxnSp>
        <p:nvCxnSpPr>
          <p:cNvPr id="8" name="直接连接符 7"/>
          <p:cNvCxnSpPr/>
          <p:nvPr/>
        </p:nvCxnSpPr>
        <p:spPr>
          <a:xfrm>
            <a:off x="1685925" y="1518920"/>
            <a:ext cx="10026015" cy="19050"/>
          </a:xfrm>
          <a:prstGeom prst="line">
            <a:avLst/>
          </a:prstGeom>
          <a:ln>
            <a:solidFill>
              <a:srgbClr val="FE5741"/>
            </a:solidFill>
          </a:ln>
        </p:spPr>
        <p:style>
          <a:lnRef idx="3">
            <a:schemeClr val="accent2"/>
          </a:lnRef>
          <a:fillRef idx="0">
            <a:schemeClr val="accent2"/>
          </a:fillRef>
          <a:effectRef idx="2">
            <a:schemeClr val="accent2"/>
          </a:effectRef>
          <a:fontRef idx="minor">
            <a:schemeClr val="tx1"/>
          </a:fontRef>
        </p:style>
      </p:cxnSp>
      <p:sp>
        <p:nvSpPr>
          <p:cNvPr id="9" name="文本框 8"/>
          <p:cNvSpPr txBox="1"/>
          <p:nvPr/>
        </p:nvSpPr>
        <p:spPr>
          <a:xfrm>
            <a:off x="1525905" y="1077595"/>
            <a:ext cx="9506585" cy="460375"/>
          </a:xfrm>
          <a:prstGeom prst="rect">
            <a:avLst/>
          </a:prstGeom>
          <a:noFill/>
        </p:spPr>
        <p:txBody>
          <a:bodyPr wrap="square" rtlCol="0">
            <a:spAutoFit/>
          </a:bodyPr>
          <a:p>
            <a:r>
              <a:rPr lang="zh-CN" altLang="en-US" sz="2400" b="1" dirty="0">
                <a:solidFill>
                  <a:schemeClr val="bg1"/>
                </a:solidFill>
                <a:latin typeface="宋体" panose="02010600030101010101" pitchFamily="2" charset="-122"/>
                <a:ea typeface="宋体" panose="02010600030101010101" pitchFamily="2" charset="-122"/>
                <a:sym typeface="+mn-lt"/>
              </a:rPr>
              <a:t>梁山县工业和信息化局2022年政府信息公开作年度报告图解</a:t>
            </a:r>
            <a:endParaRPr lang="zh-CN" altLang="en-US" sz="2400" b="1" dirty="0">
              <a:solidFill>
                <a:schemeClr val="bg1"/>
              </a:solidFill>
              <a:latin typeface="宋体" panose="02010600030101010101" pitchFamily="2" charset="-122"/>
              <a:ea typeface="宋体" panose="02010600030101010101" pitchFamily="2" charset="-122"/>
              <a:sym typeface="+mn-lt"/>
            </a:endParaRPr>
          </a:p>
        </p:txBody>
      </p:sp>
      <p:sp>
        <p:nvSpPr>
          <p:cNvPr id="4" name="矩形: 圆角 4"/>
          <p:cNvSpPr/>
          <p:nvPr/>
        </p:nvSpPr>
        <p:spPr>
          <a:xfrm>
            <a:off x="1779270" y="1518920"/>
            <a:ext cx="8227060" cy="4168140"/>
          </a:xfrm>
          <a:prstGeom prst="roundRect">
            <a:avLst/>
          </a:prstGeom>
          <a:solidFill>
            <a:srgbClr val="B7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lang="en-US" altLang="zh-CN">
                <a:sym typeface="+mn-ea"/>
              </a:rPr>
              <a:t>       </a:t>
            </a:r>
            <a:endParaRPr lang="zh-CN" altLang="en-US" b="1" dirty="0">
              <a:latin typeface="微软雅黑" panose="020B0503020204020204" charset="-122"/>
              <a:ea typeface="微软雅黑" panose="020B050302020402020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a:sym typeface="+mn-ea"/>
              </a:rPr>
              <a:t>      </a:t>
            </a:r>
            <a:endParaRPr lang="zh-CN" altLang="en-US" b="1" dirty="0">
              <a:solidFill>
                <a:schemeClr val="bg1"/>
              </a:solidFill>
              <a:latin typeface="宋体" panose="02010600030101010101" pitchFamily="2" charset="-122"/>
              <a:ea typeface="宋体" panose="02010600030101010101" pitchFamily="2" charset="-122"/>
              <a:sym typeface="+mn-ea"/>
            </a:endParaRPr>
          </a:p>
        </p:txBody>
      </p:sp>
      <p:sp>
        <p:nvSpPr>
          <p:cNvPr id="10" name="椭圆 9"/>
          <p:cNvSpPr/>
          <p:nvPr/>
        </p:nvSpPr>
        <p:spPr>
          <a:xfrm>
            <a:off x="1685980" y="1715795"/>
            <a:ext cx="783771" cy="783771"/>
          </a:xfrm>
          <a:prstGeom prst="ellipse">
            <a:avLst/>
          </a:prstGeom>
          <a:solidFill>
            <a:srgbClr val="B70101"/>
          </a:solidFill>
          <a:ln>
            <a:solidFill>
              <a:srgbClr val="F7F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1851660" y="1923415"/>
            <a:ext cx="452120" cy="368300"/>
          </a:xfrm>
          <a:prstGeom prst="rect">
            <a:avLst/>
          </a:prstGeom>
          <a:noFill/>
        </p:spPr>
        <p:txBody>
          <a:bodyPr wrap="square" rtlCol="0">
            <a:spAutoFit/>
          </a:bodyPr>
          <a:p>
            <a:r>
              <a:rPr lang="en-US" altLang="zh-CN" b="1" noProof="0" dirty="0">
                <a:solidFill>
                  <a:srgbClr val="F7F1F6"/>
                </a:solidFill>
                <a:latin typeface="微软雅黑" panose="020B0503020204020204" charset="-122"/>
                <a:ea typeface="微软雅黑" panose="020B0503020204020204" charset="-122"/>
                <a:sym typeface="+mn-ea"/>
              </a:rPr>
              <a:t>3</a:t>
            </a:r>
            <a:endParaRPr lang="en-US" altLang="zh-CN"/>
          </a:p>
        </p:txBody>
      </p:sp>
      <p:sp>
        <p:nvSpPr>
          <p:cNvPr id="100" name="文本框 99"/>
          <p:cNvSpPr txBox="1"/>
          <p:nvPr/>
        </p:nvSpPr>
        <p:spPr>
          <a:xfrm>
            <a:off x="3556000" y="1779905"/>
            <a:ext cx="5080000" cy="337185"/>
          </a:xfrm>
          <a:prstGeom prst="rect">
            <a:avLst/>
          </a:prstGeom>
          <a:noFill/>
          <a:ln w="9525">
            <a:noFill/>
          </a:ln>
        </p:spPr>
        <p:txBody>
          <a:bodyPr>
            <a:spAutoFit/>
          </a:bodyPr>
          <a:p>
            <a:pPr indent="266700"/>
            <a:r>
              <a:rPr lang="zh-CN" sz="1600" b="0">
                <a:solidFill>
                  <a:srgbClr val="000000"/>
                </a:solidFill>
                <a:ea typeface="宋体" panose="02010600030101010101" pitchFamily="2" charset="-122"/>
              </a:rPr>
              <a:t>二、主动公开政府信息情况</a:t>
            </a:r>
            <a:endParaRPr lang="zh-CN" altLang="en-US" sz="1600" b="0">
              <a:solidFill>
                <a:srgbClr val="000000"/>
              </a:solidFill>
              <a:ea typeface="宋体" panose="02010600030101010101" pitchFamily="2" charset="-122"/>
            </a:endParaRPr>
          </a:p>
        </p:txBody>
      </p:sp>
      <p:graphicFrame>
        <p:nvGraphicFramePr>
          <p:cNvPr id="3" name="表格 2"/>
          <p:cNvGraphicFramePr/>
          <p:nvPr>
            <p:custDataLst>
              <p:tags r:id="rId3"/>
            </p:custDataLst>
          </p:nvPr>
        </p:nvGraphicFramePr>
        <p:xfrm>
          <a:off x="3556000" y="2055495"/>
          <a:ext cx="5572125" cy="3022600"/>
        </p:xfrm>
        <a:graphic>
          <a:graphicData uri="http://schemas.openxmlformats.org/drawingml/2006/table">
            <a:tbl>
              <a:tblPr firstRow="1" bandRow="1">
                <a:tableStyleId>{5940675A-B579-460E-94D1-54222C63F5DA}</a:tableStyleId>
              </a:tblPr>
              <a:tblGrid>
                <a:gridCol w="1543050"/>
                <a:gridCol w="1352550"/>
                <a:gridCol w="1409700"/>
                <a:gridCol w="1266825"/>
              </a:tblGrid>
              <a:tr h="215900">
                <a:tc gridSpan="4">
                  <a:txBody>
                    <a:bodyPr/>
                    <a:p>
                      <a:pPr indent="0">
                        <a:buNone/>
                      </a:pPr>
                      <a:r>
                        <a:rPr lang="en-US" sz="1200" b="0">
                          <a:latin typeface="Calibri" panose="020F0502020204030204" charset="0"/>
                          <a:cs typeface="Calibri" panose="020F0502020204030204" charset="0"/>
                        </a:rPr>
                        <a:t>第二十条第（一）项</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a:txBody>
                    <a:bodyPr/>
                    <a:p>
                      <a:pPr indent="0">
                        <a:buNone/>
                      </a:pPr>
                      <a:r>
                        <a:rPr lang="en-US" sz="1200" b="0">
                          <a:latin typeface="Calibri" panose="020F0502020204030204" charset="0"/>
                          <a:cs typeface="Calibri" panose="020F0502020204030204" charset="0"/>
                        </a:rPr>
                        <a:t>信息内容</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本年制发件数</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本年废止件数</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现行有效件数</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900">
                <a:tc>
                  <a:txBody>
                    <a:bodyPr/>
                    <a:p>
                      <a:pPr indent="0">
                        <a:buNone/>
                      </a:pPr>
                      <a:r>
                        <a:rPr lang="en-US" sz="1200" b="0">
                          <a:latin typeface="Calibri" panose="020F0502020204030204" charset="0"/>
                          <a:cs typeface="Calibri" panose="020F0502020204030204" charset="0"/>
                        </a:rPr>
                        <a:t>规章</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900">
                <a:tc>
                  <a:txBody>
                    <a:bodyPr/>
                    <a:p>
                      <a:pPr indent="0">
                        <a:buNone/>
                      </a:pPr>
                      <a:r>
                        <a:rPr lang="en-US" sz="1200" b="0">
                          <a:latin typeface="Calibri" panose="020F0502020204030204" charset="0"/>
                          <a:cs typeface="Calibri" panose="020F0502020204030204" charset="0"/>
                        </a:rPr>
                        <a:t>行政规范性文件</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5900">
                <a:tc gridSpan="4">
                  <a:txBody>
                    <a:bodyPr/>
                    <a:p>
                      <a:pPr indent="0">
                        <a:buNone/>
                      </a:pPr>
                      <a:r>
                        <a:rPr lang="en-US" sz="1200" b="0">
                          <a:latin typeface="Calibri" panose="020F0502020204030204" charset="0"/>
                          <a:cs typeface="Calibri" panose="020F0502020204030204" charset="0"/>
                        </a:rPr>
                        <a:t>第二十条第（五）项</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a:txBody>
                    <a:bodyPr/>
                    <a:p>
                      <a:pPr indent="0">
                        <a:buNone/>
                      </a:pPr>
                      <a:r>
                        <a:rPr lang="en-US" sz="1200" b="0">
                          <a:latin typeface="Calibri" panose="020F0502020204030204" charset="0"/>
                          <a:cs typeface="Calibri" panose="020F0502020204030204" charset="0"/>
                        </a:rPr>
                        <a:t>信息内容</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lang="en-US" sz="1200" b="0">
                          <a:latin typeface="Calibri" panose="020F0502020204030204" charset="0"/>
                          <a:cs typeface="Calibri" panose="020F0502020204030204" charset="0"/>
                        </a:rPr>
                        <a:t>本年处理决定数量</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a:txBody>
                    <a:bodyPr/>
                    <a:p>
                      <a:pPr indent="0">
                        <a:buNone/>
                      </a:pPr>
                      <a:r>
                        <a:rPr lang="en-US" sz="1200" b="0">
                          <a:latin typeface="Calibri" panose="020F0502020204030204" charset="0"/>
                          <a:cs typeface="Calibri" panose="020F0502020204030204" charset="0"/>
                        </a:rPr>
                        <a:t>行政许可</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lang="en-US" sz="1200" b="0">
                          <a:latin typeface="Calibri" panose="020F0502020204030204" charset="0"/>
                          <a:cs typeface="Calibri" panose="020F0502020204030204" charset="0"/>
                        </a:rPr>
                        <a:t>0</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gridSpan="4">
                  <a:txBody>
                    <a:bodyPr/>
                    <a:p>
                      <a:pPr indent="0">
                        <a:buNone/>
                      </a:pPr>
                      <a:r>
                        <a:rPr lang="en-US" sz="1200" b="0">
                          <a:latin typeface="Calibri" panose="020F0502020204030204" charset="0"/>
                          <a:cs typeface="Calibri" panose="020F0502020204030204" charset="0"/>
                        </a:rPr>
                        <a:t>第二十条第（六）项</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a:txBody>
                    <a:bodyPr/>
                    <a:p>
                      <a:pPr indent="0">
                        <a:buNone/>
                      </a:pPr>
                      <a:r>
                        <a:rPr lang="en-US" sz="1200" b="0">
                          <a:latin typeface="Calibri" panose="020F0502020204030204" charset="0"/>
                          <a:cs typeface="Calibri" panose="020F0502020204030204" charset="0"/>
                        </a:rPr>
                        <a:t>信息内容</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lang="en-US" sz="1200" b="0">
                          <a:latin typeface="Calibri" panose="020F0502020204030204" charset="0"/>
                          <a:cs typeface="Calibri" panose="020F0502020204030204" charset="0"/>
                        </a:rPr>
                        <a:t>本年处理决定数量</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a:txBody>
                    <a:bodyPr/>
                    <a:p>
                      <a:pPr indent="0">
                        <a:buNone/>
                      </a:pPr>
                      <a:r>
                        <a:rPr lang="en-US" sz="1200" b="0">
                          <a:latin typeface="Calibri" panose="020F0502020204030204" charset="0"/>
                          <a:cs typeface="Calibri" panose="020F0502020204030204" charset="0"/>
                        </a:rPr>
                        <a:t>行政处罚</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lang="en-US" sz="1200" b="0">
                          <a:latin typeface="Calibri" panose="020F0502020204030204" charset="0"/>
                          <a:cs typeface="Calibri" panose="020F0502020204030204" charset="0"/>
                        </a:rPr>
                        <a:t>0</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a:txBody>
                    <a:bodyPr/>
                    <a:p>
                      <a:pPr indent="0">
                        <a:buNone/>
                      </a:pPr>
                      <a:r>
                        <a:rPr lang="en-US" sz="1200" b="0">
                          <a:latin typeface="Calibri" panose="020F0502020204030204" charset="0"/>
                          <a:cs typeface="Calibri" panose="020F0502020204030204" charset="0"/>
                        </a:rPr>
                        <a:t>行政强制</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lang="en-US" sz="1200" b="0">
                          <a:latin typeface="Calibri" panose="020F0502020204030204" charset="0"/>
                          <a:cs typeface="Calibri" panose="020F0502020204030204" charset="0"/>
                        </a:rPr>
                        <a:t>0</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gridSpan="4">
                  <a:txBody>
                    <a:bodyPr/>
                    <a:p>
                      <a:pPr indent="0">
                        <a:buNone/>
                      </a:pPr>
                      <a:r>
                        <a:rPr lang="en-US" sz="1200" b="0">
                          <a:latin typeface="Calibri" panose="020F0502020204030204" charset="0"/>
                          <a:cs typeface="Calibri" panose="020F0502020204030204" charset="0"/>
                        </a:rPr>
                        <a:t>第二十条第（八）项</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a:txBody>
                    <a:bodyPr/>
                    <a:p>
                      <a:pPr indent="0">
                        <a:buNone/>
                      </a:pPr>
                      <a:r>
                        <a:rPr lang="en-US" sz="1200" b="0">
                          <a:latin typeface="Calibri" panose="020F0502020204030204" charset="0"/>
                          <a:cs typeface="Calibri" panose="020F0502020204030204" charset="0"/>
                        </a:rPr>
                        <a:t>信息内容</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lang="en-US" sz="1200" b="0">
                          <a:latin typeface="Calibri" panose="020F0502020204030204" charset="0"/>
                          <a:cs typeface="Calibri" panose="020F0502020204030204" charset="0"/>
                        </a:rPr>
                        <a:t>本年收费金额（单位：万元）</a:t>
                      </a:r>
                      <a:endParaRPr lang="en-US" sz="1200" b="0">
                        <a:latin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15900">
                <a:tc>
                  <a:txBody>
                    <a:bodyPr/>
                    <a:p>
                      <a:pPr indent="0">
                        <a:buNone/>
                      </a:pPr>
                      <a:r>
                        <a:rPr lang="en-US" sz="1200" b="0">
                          <a:latin typeface="Calibri" panose="020F0502020204030204" charset="0"/>
                          <a:cs typeface="Calibri" panose="020F0502020204030204" charset="0"/>
                        </a:rPr>
                        <a:t>行政事业性收费</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Tree>
    <p:custDataLst>
      <p:tags r:id="rId4"/>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0" y="635"/>
            <a:ext cx="12192635" cy="6857365"/>
          </a:xfrm>
          <a:solidFill>
            <a:schemeClr val="accent2">
              <a:lumMod val="20000"/>
              <a:lumOff val="80000"/>
            </a:schemeClr>
          </a:solidFill>
        </p:spPr>
        <p:txBody>
          <a:bodyPr/>
          <a:p>
            <a:endParaRPr lang="zh-CN" altLang="zh-CN"/>
          </a:p>
        </p:txBody>
      </p:sp>
      <p:pic>
        <p:nvPicPr>
          <p:cNvPr id="5" name="图片 4"/>
          <p:cNvPicPr>
            <a:picLocks noChangeAspect="1"/>
          </p:cNvPicPr>
          <p:nvPr/>
        </p:nvPicPr>
        <p:blipFill>
          <a:blip r:embed="rId2"/>
          <a:stretch>
            <a:fillRect/>
          </a:stretch>
        </p:blipFill>
        <p:spPr>
          <a:xfrm>
            <a:off x="-42545" y="4445"/>
            <a:ext cx="12277725" cy="6848475"/>
          </a:xfrm>
          <a:prstGeom prst="rect">
            <a:avLst/>
          </a:prstGeom>
        </p:spPr>
      </p:pic>
      <p:cxnSp>
        <p:nvCxnSpPr>
          <p:cNvPr id="8" name="直接连接符 7"/>
          <p:cNvCxnSpPr/>
          <p:nvPr/>
        </p:nvCxnSpPr>
        <p:spPr>
          <a:xfrm>
            <a:off x="1685925" y="1518920"/>
            <a:ext cx="10026015" cy="19050"/>
          </a:xfrm>
          <a:prstGeom prst="line">
            <a:avLst/>
          </a:prstGeom>
          <a:ln>
            <a:solidFill>
              <a:srgbClr val="FE5741"/>
            </a:solidFill>
          </a:ln>
        </p:spPr>
        <p:style>
          <a:lnRef idx="3">
            <a:schemeClr val="accent2"/>
          </a:lnRef>
          <a:fillRef idx="0">
            <a:schemeClr val="accent2"/>
          </a:fillRef>
          <a:effectRef idx="2">
            <a:schemeClr val="accent2"/>
          </a:effectRef>
          <a:fontRef idx="minor">
            <a:schemeClr val="tx1"/>
          </a:fontRef>
        </p:style>
      </p:cxnSp>
      <p:sp>
        <p:nvSpPr>
          <p:cNvPr id="9" name="文本框 8"/>
          <p:cNvSpPr txBox="1"/>
          <p:nvPr/>
        </p:nvSpPr>
        <p:spPr>
          <a:xfrm>
            <a:off x="1685925" y="1069975"/>
            <a:ext cx="9506585" cy="460375"/>
          </a:xfrm>
          <a:prstGeom prst="rect">
            <a:avLst/>
          </a:prstGeom>
          <a:noFill/>
        </p:spPr>
        <p:txBody>
          <a:bodyPr wrap="square" rtlCol="0">
            <a:spAutoFit/>
          </a:bodyPr>
          <a:p>
            <a:r>
              <a:rPr lang="zh-CN" altLang="en-US" sz="2400" b="1" dirty="0">
                <a:solidFill>
                  <a:schemeClr val="bg1"/>
                </a:solidFill>
                <a:latin typeface="宋体" panose="02010600030101010101" pitchFamily="2" charset="-122"/>
                <a:ea typeface="宋体" panose="02010600030101010101" pitchFamily="2" charset="-122"/>
                <a:sym typeface="+mn-lt"/>
              </a:rPr>
              <a:t>梁山县工业和信息化局2022年政府信息公开作年度报告图解</a:t>
            </a:r>
            <a:endParaRPr lang="zh-CN" altLang="en-US" sz="2400" b="1" dirty="0">
              <a:solidFill>
                <a:schemeClr val="bg1"/>
              </a:solidFill>
              <a:latin typeface="宋体" panose="02010600030101010101" pitchFamily="2" charset="-122"/>
              <a:ea typeface="宋体" panose="02010600030101010101" pitchFamily="2" charset="-122"/>
              <a:sym typeface="+mn-lt"/>
            </a:endParaRPr>
          </a:p>
        </p:txBody>
      </p:sp>
      <p:sp>
        <p:nvSpPr>
          <p:cNvPr id="4" name="矩形: 圆角 4"/>
          <p:cNvSpPr/>
          <p:nvPr/>
        </p:nvSpPr>
        <p:spPr>
          <a:xfrm>
            <a:off x="1758950" y="1843405"/>
            <a:ext cx="8227060" cy="4168140"/>
          </a:xfrm>
          <a:prstGeom prst="roundRect">
            <a:avLst/>
          </a:prstGeom>
          <a:solidFill>
            <a:srgbClr val="B7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lang="en-US" altLang="zh-CN">
                <a:sym typeface="+mn-ea"/>
              </a:rPr>
              <a:t>       </a:t>
            </a:r>
            <a:endParaRPr lang="zh-CN" altLang="en-US" b="1" dirty="0">
              <a:latin typeface="微软雅黑" panose="020B0503020204020204" charset="-122"/>
              <a:ea typeface="微软雅黑" panose="020B050302020402020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a:sym typeface="+mn-ea"/>
              </a:rPr>
              <a:t>        </a:t>
            </a:r>
            <a:endParaRPr lang="zh-CN" altLang="en-US" b="1" dirty="0">
              <a:solidFill>
                <a:schemeClr val="bg1"/>
              </a:solidFill>
              <a:latin typeface="宋体" panose="02010600030101010101" pitchFamily="2" charset="-122"/>
              <a:ea typeface="宋体" panose="02010600030101010101" pitchFamily="2" charset="-122"/>
              <a:sym typeface="+mn-ea"/>
            </a:endParaRPr>
          </a:p>
        </p:txBody>
      </p:sp>
      <p:sp>
        <p:nvSpPr>
          <p:cNvPr id="10" name="椭圆 9"/>
          <p:cNvSpPr/>
          <p:nvPr/>
        </p:nvSpPr>
        <p:spPr>
          <a:xfrm>
            <a:off x="1685980" y="1715795"/>
            <a:ext cx="783771" cy="783771"/>
          </a:xfrm>
          <a:prstGeom prst="ellipse">
            <a:avLst/>
          </a:prstGeom>
          <a:solidFill>
            <a:srgbClr val="B70101"/>
          </a:solidFill>
          <a:ln>
            <a:solidFill>
              <a:srgbClr val="F7F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1851660" y="1923415"/>
            <a:ext cx="452120" cy="368300"/>
          </a:xfrm>
          <a:prstGeom prst="rect">
            <a:avLst/>
          </a:prstGeom>
          <a:noFill/>
        </p:spPr>
        <p:txBody>
          <a:bodyPr wrap="square" rtlCol="0">
            <a:spAutoFit/>
          </a:bodyPr>
          <a:p>
            <a:r>
              <a:rPr lang="en-US" altLang="zh-CN" b="1" noProof="0" dirty="0">
                <a:solidFill>
                  <a:srgbClr val="F7F1F6"/>
                </a:solidFill>
                <a:latin typeface="微软雅黑" panose="020B0503020204020204" charset="-122"/>
                <a:ea typeface="微软雅黑" panose="020B0503020204020204" charset="-122"/>
                <a:sym typeface="+mn-ea"/>
              </a:rPr>
              <a:t>4</a:t>
            </a:r>
            <a:endParaRPr lang="en-US" altLang="zh-CN"/>
          </a:p>
        </p:txBody>
      </p:sp>
      <p:sp>
        <p:nvSpPr>
          <p:cNvPr id="11" name="文本框 10"/>
          <p:cNvSpPr txBox="1"/>
          <p:nvPr/>
        </p:nvSpPr>
        <p:spPr>
          <a:xfrm>
            <a:off x="3556000" y="2305685"/>
            <a:ext cx="5080000" cy="275590"/>
          </a:xfrm>
          <a:prstGeom prst="rect">
            <a:avLst/>
          </a:prstGeom>
          <a:noFill/>
          <a:ln w="9525">
            <a:noFill/>
          </a:ln>
        </p:spPr>
        <p:txBody>
          <a:bodyPr>
            <a:spAutoFit/>
          </a:bodyPr>
          <a:p>
            <a:pPr indent="266700"/>
            <a:r>
              <a:rPr lang="zh-CN" sz="1200" b="0">
                <a:solidFill>
                  <a:schemeClr val="bg1"/>
                </a:solidFill>
                <a:ea typeface="宋体" panose="02010600030101010101" pitchFamily="2" charset="-122"/>
              </a:rPr>
              <a:t>三、收到和处理政府信息公开申请情况</a:t>
            </a:r>
            <a:endParaRPr lang="zh-CN" altLang="en-US" sz="1200" b="0">
              <a:solidFill>
                <a:schemeClr val="bg1"/>
              </a:solidFill>
              <a:ea typeface="宋体" panose="02010600030101010101" pitchFamily="2" charset="-122"/>
            </a:endParaRPr>
          </a:p>
        </p:txBody>
      </p:sp>
      <p:graphicFrame>
        <p:nvGraphicFramePr>
          <p:cNvPr id="12" name="表格 11"/>
          <p:cNvGraphicFramePr/>
          <p:nvPr>
            <p:custDataLst>
              <p:tags r:id="rId3"/>
            </p:custDataLst>
          </p:nvPr>
        </p:nvGraphicFramePr>
        <p:xfrm>
          <a:off x="3556000" y="2581275"/>
          <a:ext cx="5600700" cy="508000"/>
        </p:xfrm>
        <a:graphic>
          <a:graphicData uri="http://schemas.openxmlformats.org/drawingml/2006/table">
            <a:tbl>
              <a:tblPr firstRow="1" bandRow="1">
                <a:tableStyleId>{5940675A-B579-460E-94D1-54222C63F5DA}</a:tableStyleId>
              </a:tblPr>
              <a:tblGrid>
                <a:gridCol w="2914650"/>
                <a:gridCol w="504825"/>
                <a:gridCol w="381000"/>
                <a:gridCol w="371475"/>
                <a:gridCol w="381000"/>
                <a:gridCol w="361950"/>
                <a:gridCol w="352425"/>
                <a:gridCol w="333375"/>
              </a:tblGrid>
              <a:tr h="0">
                <a:tc rowSpan="3">
                  <a:txBody>
                    <a:bodyPr/>
                    <a:p>
                      <a:pPr indent="0">
                        <a:buNone/>
                      </a:pPr>
                      <a:r>
                        <a:rPr lang="en-US" sz="1200" b="0">
                          <a:latin typeface="Calibri" panose="020F0502020204030204" charset="0"/>
                          <a:cs typeface="Calibri" panose="020F0502020204030204" charset="0"/>
                        </a:rPr>
                        <a:t>（本列数据的勾稽关系为：第一项加第二项之和，等于第三项加第四项之和）</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7">
                  <a:txBody>
                    <a:bodyPr/>
                    <a:p>
                      <a:pPr indent="0">
                        <a:buNone/>
                      </a:pPr>
                      <a:r>
                        <a:rPr lang="en-US" sz="1200" b="0">
                          <a:latin typeface="Calibri" panose="020F0502020204030204" charset="0"/>
                          <a:cs typeface="Calibri" panose="020F0502020204030204" charset="0"/>
                        </a:rPr>
                        <a:t>申请人情况</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buNone/>
                      </a:pPr>
                      <a:r>
                        <a:rPr lang="en-US" sz="1200" b="0">
                          <a:latin typeface="Calibri" panose="020F0502020204030204" charset="0"/>
                          <a:cs typeface="Calibri" panose="020F0502020204030204" charset="0"/>
                        </a:rPr>
                        <a:t>自然人</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buNone/>
                      </a:pPr>
                      <a:r>
                        <a:rPr lang="en-US" sz="1200" b="0">
                          <a:latin typeface="Calibri" panose="020F0502020204030204" charset="0"/>
                          <a:cs typeface="Calibri" panose="020F0502020204030204" charset="0"/>
                        </a:rPr>
                        <a:t>法人或其他组织</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a:p>
                      <a:pPr indent="0">
                        <a:buNone/>
                      </a:pPr>
                      <a:r>
                        <a:rPr lang="en-US" sz="1200" b="0">
                          <a:latin typeface="Calibri" panose="020F0502020204030204" charset="0"/>
                          <a:cs typeface="Calibri" panose="020F0502020204030204" charset="0"/>
                        </a:rPr>
                        <a:t>总计</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200" b="0">
                          <a:latin typeface="Calibri" panose="020F0502020204030204" charset="0"/>
                          <a:cs typeface="Calibri" panose="020F0502020204030204" charset="0"/>
                        </a:rPr>
                        <a:t>商业企业</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科研机构</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社会公益组织</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法律服务机构</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其他</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266700">
                <a:tc>
                  <a:txBody>
                    <a:bodyPr/>
                    <a:p>
                      <a:pPr indent="0">
                        <a:buNone/>
                      </a:pPr>
                      <a:r>
                        <a:rPr lang="en-US" sz="1200" b="0">
                          <a:latin typeface="Calibri" panose="020F0502020204030204" charset="0"/>
                          <a:cs typeface="Calibri" panose="020F0502020204030204" charset="0"/>
                        </a:rPr>
                        <a:t>一、本年新收政府信息公开申请数量</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1300">
                <a:tc>
                  <a:txBody>
                    <a:bodyPr/>
                    <a:p>
                      <a:pPr indent="0">
                        <a:buNone/>
                      </a:pPr>
                      <a:r>
                        <a:rPr lang="en-US" sz="1200" b="0">
                          <a:latin typeface="Calibri" panose="020F0502020204030204" charset="0"/>
                          <a:cs typeface="Calibri" panose="020F0502020204030204" charset="0"/>
                        </a:rPr>
                        <a:t>二、上年结转政府信息公开申请数量</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0" y="635"/>
            <a:ext cx="12192635" cy="6857365"/>
          </a:xfrm>
          <a:solidFill>
            <a:schemeClr val="accent2">
              <a:lumMod val="20000"/>
              <a:lumOff val="80000"/>
            </a:schemeClr>
          </a:solidFill>
        </p:spPr>
        <p:txBody>
          <a:bodyPr/>
          <a:p>
            <a:endParaRPr lang="zh-CN" altLang="zh-CN"/>
          </a:p>
        </p:txBody>
      </p:sp>
      <p:pic>
        <p:nvPicPr>
          <p:cNvPr id="5" name="图片 4"/>
          <p:cNvPicPr>
            <a:picLocks noChangeAspect="1"/>
          </p:cNvPicPr>
          <p:nvPr/>
        </p:nvPicPr>
        <p:blipFill>
          <a:blip r:embed="rId2"/>
          <a:stretch>
            <a:fillRect/>
          </a:stretch>
        </p:blipFill>
        <p:spPr>
          <a:xfrm>
            <a:off x="-42545" y="4445"/>
            <a:ext cx="12277725" cy="6848475"/>
          </a:xfrm>
          <a:prstGeom prst="rect">
            <a:avLst/>
          </a:prstGeom>
        </p:spPr>
      </p:pic>
      <p:cxnSp>
        <p:nvCxnSpPr>
          <p:cNvPr id="8" name="直接连接符 7"/>
          <p:cNvCxnSpPr/>
          <p:nvPr/>
        </p:nvCxnSpPr>
        <p:spPr>
          <a:xfrm>
            <a:off x="1685925" y="1518920"/>
            <a:ext cx="10026015" cy="19050"/>
          </a:xfrm>
          <a:prstGeom prst="line">
            <a:avLst/>
          </a:prstGeom>
          <a:ln>
            <a:solidFill>
              <a:srgbClr val="FE5741"/>
            </a:solidFill>
          </a:ln>
        </p:spPr>
        <p:style>
          <a:lnRef idx="3">
            <a:schemeClr val="accent2"/>
          </a:lnRef>
          <a:fillRef idx="0">
            <a:schemeClr val="accent2"/>
          </a:fillRef>
          <a:effectRef idx="2">
            <a:schemeClr val="accent2"/>
          </a:effectRef>
          <a:fontRef idx="minor">
            <a:schemeClr val="tx1"/>
          </a:fontRef>
        </p:style>
      </p:cxnSp>
      <p:sp>
        <p:nvSpPr>
          <p:cNvPr id="9" name="文本框 8"/>
          <p:cNvSpPr txBox="1"/>
          <p:nvPr/>
        </p:nvSpPr>
        <p:spPr>
          <a:xfrm>
            <a:off x="1685925" y="1069975"/>
            <a:ext cx="9506585" cy="460375"/>
          </a:xfrm>
          <a:prstGeom prst="rect">
            <a:avLst/>
          </a:prstGeom>
          <a:noFill/>
        </p:spPr>
        <p:txBody>
          <a:bodyPr wrap="square" rtlCol="0">
            <a:spAutoFit/>
          </a:bodyPr>
          <a:p>
            <a:r>
              <a:rPr lang="zh-CN" altLang="en-US" sz="2400" b="1" dirty="0">
                <a:solidFill>
                  <a:schemeClr val="bg1"/>
                </a:solidFill>
                <a:latin typeface="宋体" panose="02010600030101010101" pitchFamily="2" charset="-122"/>
                <a:ea typeface="宋体" panose="02010600030101010101" pitchFamily="2" charset="-122"/>
                <a:sym typeface="+mn-lt"/>
              </a:rPr>
              <a:t>梁山县工业和信息化局2022年政府信息公开作年度报告图解</a:t>
            </a:r>
            <a:endParaRPr lang="zh-CN" altLang="en-US" sz="2400" b="1" dirty="0">
              <a:solidFill>
                <a:schemeClr val="bg1"/>
              </a:solidFill>
              <a:latin typeface="宋体" panose="02010600030101010101" pitchFamily="2" charset="-122"/>
              <a:ea typeface="宋体" panose="02010600030101010101" pitchFamily="2" charset="-122"/>
              <a:sym typeface="+mn-lt"/>
            </a:endParaRPr>
          </a:p>
        </p:txBody>
      </p:sp>
      <p:sp>
        <p:nvSpPr>
          <p:cNvPr id="4" name="矩形: 圆角 4"/>
          <p:cNvSpPr/>
          <p:nvPr/>
        </p:nvSpPr>
        <p:spPr>
          <a:xfrm>
            <a:off x="1758950" y="1644015"/>
            <a:ext cx="8227060" cy="4367530"/>
          </a:xfrm>
          <a:prstGeom prst="roundRect">
            <a:avLst/>
          </a:prstGeom>
          <a:solidFill>
            <a:srgbClr val="B7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lang="en-US" altLang="zh-CN">
                <a:sym typeface="+mn-ea"/>
              </a:rPr>
              <a:t>       </a:t>
            </a:r>
            <a:endParaRPr lang="zh-CN" altLang="en-US" b="1" dirty="0">
              <a:latin typeface="微软雅黑" panose="020B0503020204020204" charset="-122"/>
              <a:ea typeface="微软雅黑" panose="020B050302020402020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a:sym typeface="+mn-ea"/>
              </a:rPr>
              <a:t>        </a:t>
            </a:r>
            <a:endParaRPr lang="zh-CN" altLang="en-US" b="1" dirty="0">
              <a:solidFill>
                <a:schemeClr val="bg1"/>
              </a:solidFill>
              <a:latin typeface="宋体" panose="02010600030101010101" pitchFamily="2" charset="-122"/>
              <a:ea typeface="宋体" panose="02010600030101010101" pitchFamily="2" charset="-122"/>
              <a:sym typeface="+mn-ea"/>
            </a:endParaRPr>
          </a:p>
        </p:txBody>
      </p:sp>
      <p:sp>
        <p:nvSpPr>
          <p:cNvPr id="10" name="椭圆 9"/>
          <p:cNvSpPr/>
          <p:nvPr/>
        </p:nvSpPr>
        <p:spPr>
          <a:xfrm>
            <a:off x="1685980" y="1715795"/>
            <a:ext cx="783771" cy="783771"/>
          </a:xfrm>
          <a:prstGeom prst="ellipse">
            <a:avLst/>
          </a:prstGeom>
          <a:solidFill>
            <a:srgbClr val="B70101"/>
          </a:solidFill>
          <a:ln>
            <a:solidFill>
              <a:srgbClr val="F7F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1851660" y="1923415"/>
            <a:ext cx="452120" cy="368300"/>
          </a:xfrm>
          <a:prstGeom prst="rect">
            <a:avLst/>
          </a:prstGeom>
          <a:noFill/>
        </p:spPr>
        <p:txBody>
          <a:bodyPr wrap="square" rtlCol="0">
            <a:spAutoFit/>
          </a:bodyPr>
          <a:p>
            <a:r>
              <a:rPr lang="en-US" altLang="zh-CN" b="1" noProof="0" dirty="0">
                <a:solidFill>
                  <a:srgbClr val="F7F1F6"/>
                </a:solidFill>
                <a:latin typeface="微软雅黑" panose="020B0503020204020204" charset="-122"/>
                <a:ea typeface="微软雅黑" panose="020B0503020204020204" charset="-122"/>
                <a:sym typeface="+mn-ea"/>
              </a:rPr>
              <a:t>5</a:t>
            </a:r>
            <a:endParaRPr lang="en-US" altLang="zh-CN"/>
          </a:p>
        </p:txBody>
      </p:sp>
      <p:graphicFrame>
        <p:nvGraphicFramePr>
          <p:cNvPr id="3" name="表格 2"/>
          <p:cNvGraphicFramePr/>
          <p:nvPr>
            <p:custDataLst>
              <p:tags r:id="rId3"/>
            </p:custDataLst>
          </p:nvPr>
        </p:nvGraphicFramePr>
        <p:xfrm>
          <a:off x="3492182" y="1766443"/>
          <a:ext cx="5227320" cy="4191000"/>
        </p:xfrm>
        <a:graphic>
          <a:graphicData uri="http://schemas.openxmlformats.org/drawingml/2006/table">
            <a:tbl>
              <a:tblPr firstRow="1" bandRow="1">
                <a:tableStyleId>{5940675A-B579-460E-94D1-54222C63F5DA}</a:tableStyleId>
              </a:tblPr>
              <a:tblGrid>
                <a:gridCol w="453390"/>
                <a:gridCol w="560070"/>
                <a:gridCol w="1706880"/>
                <a:gridCol w="471170"/>
                <a:gridCol w="355600"/>
                <a:gridCol w="346710"/>
                <a:gridCol w="355600"/>
                <a:gridCol w="337820"/>
                <a:gridCol w="328930"/>
                <a:gridCol w="311150"/>
              </a:tblGrid>
              <a:tr h="838200">
                <a:tc>
                  <a:txBody>
                    <a:bodyPr/>
                    <a:p>
                      <a:pPr indent="0">
                        <a:buNone/>
                      </a:pPr>
                      <a:r>
                        <a:rPr lang="en-US" sz="1100" b="0">
                          <a:latin typeface="Calibri" panose="020F0502020204030204" charset="0"/>
                          <a:cs typeface="Calibri" panose="020F0502020204030204" charset="0"/>
                        </a:rPr>
                        <a:t>三、本年度办理结果</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1100" b="0">
                          <a:latin typeface="Calibri" panose="020F0502020204030204" charset="0"/>
                          <a:cs typeface="Calibri" panose="020F0502020204030204" charset="0"/>
                        </a:rPr>
                        <a:t>（一）予以公开</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280">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1100" b="0">
                          <a:latin typeface="Calibri" panose="020F0502020204030204" charset="0"/>
                          <a:cs typeface="Calibri" panose="020F0502020204030204" charset="0"/>
                        </a:rPr>
                        <a:t>（二）部分公开（区分处理的，只计这一情形，不计其他情形）</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2920">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（三）不予公开</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1.属于国家秘密</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280">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2.其他法律行政法规禁止公开</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7640">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3.危及“三安全一稳定”</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7640">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4.保护第三方合法权益</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7640">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5.属于三类内部事务信息</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7640">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6.属于四类过程性信息</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7640">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7.属于行政执法案卷</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7640">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8.属于行政查询事项</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02920">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（四）无法提供</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1.本机关不掌握相关政府信息</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280">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2.没有现成信息需要另行制作</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5280">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宋体" panose="02010600030101010101" pitchFamily="2" charset="-122"/>
                          <a:ea typeface="宋体" panose="02010600030101010101" pitchFamily="2" charset="-122"/>
                          <a:cs typeface="宋体" panose="02010600030101010101" pitchFamily="2" charset="-122"/>
                        </a:rPr>
                        <a:t> </a:t>
                      </a:r>
                      <a:endParaRPr lang="en-US" altLang="en-US" sz="11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3.补正后申请内容仍不明确</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100" b="0">
                          <a:latin typeface="Calibri" panose="020F0502020204030204" charset="0"/>
                          <a:cs typeface="Calibri" panose="020F0502020204030204" charset="0"/>
                        </a:rPr>
                        <a:t>0 </a:t>
                      </a:r>
                      <a:endParaRPr lang="en-US" altLang="en-US" sz="11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0" y="635"/>
            <a:ext cx="12192635" cy="6857365"/>
          </a:xfrm>
          <a:solidFill>
            <a:schemeClr val="accent2">
              <a:lumMod val="20000"/>
              <a:lumOff val="80000"/>
            </a:schemeClr>
          </a:solidFill>
        </p:spPr>
        <p:txBody>
          <a:bodyPr/>
          <a:p>
            <a:endParaRPr lang="zh-CN" altLang="zh-CN"/>
          </a:p>
        </p:txBody>
      </p:sp>
      <p:pic>
        <p:nvPicPr>
          <p:cNvPr id="5" name="图片 4"/>
          <p:cNvPicPr>
            <a:picLocks noChangeAspect="1"/>
          </p:cNvPicPr>
          <p:nvPr/>
        </p:nvPicPr>
        <p:blipFill>
          <a:blip r:embed="rId2"/>
          <a:stretch>
            <a:fillRect/>
          </a:stretch>
        </p:blipFill>
        <p:spPr>
          <a:xfrm>
            <a:off x="-42545" y="4445"/>
            <a:ext cx="12277725" cy="6848475"/>
          </a:xfrm>
          <a:prstGeom prst="rect">
            <a:avLst/>
          </a:prstGeom>
        </p:spPr>
      </p:pic>
      <p:cxnSp>
        <p:nvCxnSpPr>
          <p:cNvPr id="8" name="直接连接符 7"/>
          <p:cNvCxnSpPr/>
          <p:nvPr/>
        </p:nvCxnSpPr>
        <p:spPr>
          <a:xfrm>
            <a:off x="1685925" y="1518920"/>
            <a:ext cx="10026015" cy="19050"/>
          </a:xfrm>
          <a:prstGeom prst="line">
            <a:avLst/>
          </a:prstGeom>
          <a:ln>
            <a:solidFill>
              <a:srgbClr val="FE5741"/>
            </a:solidFill>
          </a:ln>
        </p:spPr>
        <p:style>
          <a:lnRef idx="3">
            <a:schemeClr val="accent2"/>
          </a:lnRef>
          <a:fillRef idx="0">
            <a:schemeClr val="accent2"/>
          </a:fillRef>
          <a:effectRef idx="2">
            <a:schemeClr val="accent2"/>
          </a:effectRef>
          <a:fontRef idx="minor">
            <a:schemeClr val="tx1"/>
          </a:fontRef>
        </p:style>
      </p:cxnSp>
      <p:sp>
        <p:nvSpPr>
          <p:cNvPr id="9" name="文本框 8"/>
          <p:cNvSpPr txBox="1"/>
          <p:nvPr/>
        </p:nvSpPr>
        <p:spPr>
          <a:xfrm>
            <a:off x="1685925" y="1069975"/>
            <a:ext cx="9506585" cy="460375"/>
          </a:xfrm>
          <a:prstGeom prst="rect">
            <a:avLst/>
          </a:prstGeom>
          <a:noFill/>
        </p:spPr>
        <p:txBody>
          <a:bodyPr wrap="square" rtlCol="0">
            <a:spAutoFit/>
          </a:bodyPr>
          <a:p>
            <a:r>
              <a:rPr lang="zh-CN" altLang="en-US" sz="2400" b="1" dirty="0">
                <a:solidFill>
                  <a:schemeClr val="bg1"/>
                </a:solidFill>
                <a:latin typeface="宋体" panose="02010600030101010101" pitchFamily="2" charset="-122"/>
                <a:ea typeface="宋体" panose="02010600030101010101" pitchFamily="2" charset="-122"/>
                <a:sym typeface="+mn-lt"/>
              </a:rPr>
              <a:t>梁山县工业和信息化局2022年政府信息公开作年度报告图解</a:t>
            </a:r>
            <a:endParaRPr lang="zh-CN" altLang="en-US" sz="2400" b="1" dirty="0">
              <a:solidFill>
                <a:schemeClr val="bg1"/>
              </a:solidFill>
              <a:latin typeface="宋体" panose="02010600030101010101" pitchFamily="2" charset="-122"/>
              <a:ea typeface="宋体" panose="02010600030101010101" pitchFamily="2" charset="-122"/>
              <a:sym typeface="+mn-lt"/>
            </a:endParaRPr>
          </a:p>
        </p:txBody>
      </p:sp>
      <p:sp>
        <p:nvSpPr>
          <p:cNvPr id="4" name="矩形: 圆角 4"/>
          <p:cNvSpPr/>
          <p:nvPr/>
        </p:nvSpPr>
        <p:spPr>
          <a:xfrm>
            <a:off x="1758950" y="1843405"/>
            <a:ext cx="8227060" cy="4168140"/>
          </a:xfrm>
          <a:prstGeom prst="roundRect">
            <a:avLst/>
          </a:prstGeom>
          <a:solidFill>
            <a:srgbClr val="B7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lang="en-US" altLang="zh-CN">
                <a:sym typeface="+mn-ea"/>
              </a:rPr>
              <a:t>       </a:t>
            </a:r>
            <a:endParaRPr lang="zh-CN" altLang="en-US" b="1" dirty="0">
              <a:latin typeface="微软雅黑" panose="020B0503020204020204" charset="-122"/>
              <a:ea typeface="微软雅黑" panose="020B050302020402020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a:sym typeface="+mn-ea"/>
              </a:rPr>
              <a:t>        </a:t>
            </a:r>
            <a:endParaRPr lang="zh-CN" altLang="en-US" b="1" dirty="0">
              <a:solidFill>
                <a:schemeClr val="bg1"/>
              </a:solidFill>
              <a:latin typeface="宋体" panose="02010600030101010101" pitchFamily="2" charset="-122"/>
              <a:ea typeface="宋体" panose="02010600030101010101" pitchFamily="2" charset="-122"/>
              <a:sym typeface="+mn-ea"/>
            </a:endParaRPr>
          </a:p>
        </p:txBody>
      </p:sp>
      <p:sp>
        <p:nvSpPr>
          <p:cNvPr id="10" name="椭圆 9"/>
          <p:cNvSpPr/>
          <p:nvPr/>
        </p:nvSpPr>
        <p:spPr>
          <a:xfrm>
            <a:off x="1685980" y="1715795"/>
            <a:ext cx="783771" cy="783771"/>
          </a:xfrm>
          <a:prstGeom prst="ellipse">
            <a:avLst/>
          </a:prstGeom>
          <a:solidFill>
            <a:srgbClr val="B70101"/>
          </a:solidFill>
          <a:ln>
            <a:solidFill>
              <a:srgbClr val="F7F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1851660" y="1923415"/>
            <a:ext cx="452120" cy="368300"/>
          </a:xfrm>
          <a:prstGeom prst="rect">
            <a:avLst/>
          </a:prstGeom>
          <a:noFill/>
        </p:spPr>
        <p:txBody>
          <a:bodyPr wrap="square" rtlCol="0">
            <a:spAutoFit/>
          </a:bodyPr>
          <a:p>
            <a:r>
              <a:rPr lang="en-US" altLang="zh-CN" b="1" noProof="0" dirty="0">
                <a:solidFill>
                  <a:srgbClr val="F7F1F6"/>
                </a:solidFill>
                <a:latin typeface="微软雅黑" panose="020B0503020204020204" charset="-122"/>
                <a:ea typeface="微软雅黑" panose="020B0503020204020204" charset="-122"/>
                <a:sym typeface="+mn-ea"/>
              </a:rPr>
              <a:t>6</a:t>
            </a:r>
            <a:endParaRPr lang="en-US" altLang="zh-CN"/>
          </a:p>
        </p:txBody>
      </p:sp>
      <p:graphicFrame>
        <p:nvGraphicFramePr>
          <p:cNvPr id="3" name="表格 2"/>
          <p:cNvGraphicFramePr/>
          <p:nvPr>
            <p:custDataLst>
              <p:tags r:id="rId3"/>
            </p:custDataLst>
          </p:nvPr>
        </p:nvGraphicFramePr>
        <p:xfrm>
          <a:off x="3092450" y="2317750"/>
          <a:ext cx="5600700" cy="3512820"/>
        </p:xfrm>
        <a:graphic>
          <a:graphicData uri="http://schemas.openxmlformats.org/drawingml/2006/table">
            <a:tbl>
              <a:tblPr firstRow="1" bandRow="1">
                <a:tableStyleId>{5940675A-B579-460E-94D1-54222C63F5DA}</a:tableStyleId>
              </a:tblPr>
              <a:tblGrid>
                <a:gridCol w="485775"/>
                <a:gridCol w="600075"/>
                <a:gridCol w="1828800"/>
                <a:gridCol w="504825"/>
                <a:gridCol w="381000"/>
                <a:gridCol w="371475"/>
                <a:gridCol w="381000"/>
                <a:gridCol w="361950"/>
                <a:gridCol w="352425"/>
                <a:gridCol w="333375"/>
              </a:tblGrid>
              <a:tr h="0">
                <a:tc>
                  <a:txBody>
                    <a:bodyPr/>
                    <a:p>
                      <a:pPr indent="0">
                        <a:buNone/>
                      </a:pP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（五）不予处理</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1.信访举报投诉类申请</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2.重复申请</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3.要求提供公开出版物</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4.无正当理由大量反复申请</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3860">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5.要求行政机关确认或重新出具已获取信息</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（六）其他处理</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1.申请人无正当理由逾期不补正、行政机关不再处理其政府信息公开申请</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2.申请人逾期未按收费通知要求缴纳费用、行政机关不再处理其政府信息公开申请</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3.其他</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1200" b="0">
                          <a:latin typeface="Calibri" panose="020F0502020204030204" charset="0"/>
                          <a:cs typeface="Calibri" panose="020F0502020204030204" charset="0"/>
                        </a:rPr>
                        <a:t>（七）总计</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gridSpan="3">
                  <a:txBody>
                    <a:bodyPr/>
                    <a:p>
                      <a:pPr indent="0">
                        <a:buNone/>
                      </a:pPr>
                      <a:r>
                        <a:rPr lang="en-US" sz="1200" b="0">
                          <a:latin typeface="Calibri" panose="020F0502020204030204" charset="0"/>
                          <a:cs typeface="Calibri" panose="020F0502020204030204" charset="0"/>
                        </a:rPr>
                        <a:t>四、结转下年度继续办理</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 </a:t>
                      </a:r>
                      <a:endParaRPr lang="en-US" altLang="en-US" sz="1200" b="0">
                        <a:latin typeface="Calibri" panose="020F0502020204030204" charset="0"/>
                        <a:ea typeface="Calibri" panose="020F0502020204030204" charset="0"/>
                        <a:cs typeface="Calibri" panose="020F0502020204030204" charset="0"/>
                      </a:endParaRPr>
                    </a:p>
                  </a:txBody>
                  <a:tcPr marL="38100" marR="3810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0" y="635"/>
            <a:ext cx="12192635" cy="6857365"/>
          </a:xfrm>
          <a:solidFill>
            <a:schemeClr val="accent2">
              <a:lumMod val="20000"/>
              <a:lumOff val="80000"/>
            </a:schemeClr>
          </a:solidFill>
        </p:spPr>
        <p:txBody>
          <a:bodyPr/>
          <a:p>
            <a:endParaRPr lang="zh-CN" altLang="zh-CN"/>
          </a:p>
        </p:txBody>
      </p:sp>
      <p:pic>
        <p:nvPicPr>
          <p:cNvPr id="5" name="图片 4"/>
          <p:cNvPicPr>
            <a:picLocks noChangeAspect="1"/>
          </p:cNvPicPr>
          <p:nvPr/>
        </p:nvPicPr>
        <p:blipFill>
          <a:blip r:embed="rId2"/>
          <a:stretch>
            <a:fillRect/>
          </a:stretch>
        </p:blipFill>
        <p:spPr>
          <a:xfrm>
            <a:off x="-42545" y="4445"/>
            <a:ext cx="12277725" cy="6848475"/>
          </a:xfrm>
          <a:prstGeom prst="rect">
            <a:avLst/>
          </a:prstGeom>
        </p:spPr>
      </p:pic>
      <p:cxnSp>
        <p:nvCxnSpPr>
          <p:cNvPr id="8" name="直接连接符 7"/>
          <p:cNvCxnSpPr/>
          <p:nvPr/>
        </p:nvCxnSpPr>
        <p:spPr>
          <a:xfrm>
            <a:off x="1685925" y="1518920"/>
            <a:ext cx="10026015" cy="19050"/>
          </a:xfrm>
          <a:prstGeom prst="line">
            <a:avLst/>
          </a:prstGeom>
          <a:ln>
            <a:solidFill>
              <a:srgbClr val="FE5741"/>
            </a:solidFill>
          </a:ln>
        </p:spPr>
        <p:style>
          <a:lnRef idx="3">
            <a:schemeClr val="accent2"/>
          </a:lnRef>
          <a:fillRef idx="0">
            <a:schemeClr val="accent2"/>
          </a:fillRef>
          <a:effectRef idx="2">
            <a:schemeClr val="accent2"/>
          </a:effectRef>
          <a:fontRef idx="minor">
            <a:schemeClr val="tx1"/>
          </a:fontRef>
        </p:style>
      </p:cxnSp>
      <p:sp>
        <p:nvSpPr>
          <p:cNvPr id="9" name="文本框 8"/>
          <p:cNvSpPr txBox="1"/>
          <p:nvPr/>
        </p:nvSpPr>
        <p:spPr>
          <a:xfrm>
            <a:off x="1685925" y="1069975"/>
            <a:ext cx="9506585" cy="460375"/>
          </a:xfrm>
          <a:prstGeom prst="rect">
            <a:avLst/>
          </a:prstGeom>
          <a:noFill/>
        </p:spPr>
        <p:txBody>
          <a:bodyPr wrap="square" rtlCol="0">
            <a:spAutoFit/>
          </a:bodyPr>
          <a:p>
            <a:r>
              <a:rPr lang="zh-CN" altLang="en-US" sz="2400" b="1" dirty="0">
                <a:solidFill>
                  <a:schemeClr val="bg1"/>
                </a:solidFill>
                <a:latin typeface="宋体" panose="02010600030101010101" pitchFamily="2" charset="-122"/>
                <a:ea typeface="宋体" panose="02010600030101010101" pitchFamily="2" charset="-122"/>
                <a:sym typeface="+mn-lt"/>
              </a:rPr>
              <a:t>梁山县工业和信息化局2022年政府信息公开作年度报告图解</a:t>
            </a:r>
            <a:endParaRPr lang="zh-CN" altLang="en-US" sz="2400" b="1" dirty="0">
              <a:solidFill>
                <a:schemeClr val="bg1"/>
              </a:solidFill>
              <a:latin typeface="宋体" panose="02010600030101010101" pitchFamily="2" charset="-122"/>
              <a:ea typeface="宋体" panose="02010600030101010101" pitchFamily="2" charset="-122"/>
              <a:sym typeface="+mn-lt"/>
            </a:endParaRPr>
          </a:p>
        </p:txBody>
      </p:sp>
      <p:sp>
        <p:nvSpPr>
          <p:cNvPr id="4" name="矩形: 圆角 4"/>
          <p:cNvSpPr/>
          <p:nvPr/>
        </p:nvSpPr>
        <p:spPr>
          <a:xfrm>
            <a:off x="1758950" y="1843405"/>
            <a:ext cx="8227060" cy="4168140"/>
          </a:xfrm>
          <a:prstGeom prst="roundRect">
            <a:avLst/>
          </a:prstGeom>
          <a:solidFill>
            <a:srgbClr val="B7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lang="en-US" altLang="zh-CN">
                <a:sym typeface="+mn-ea"/>
              </a:rPr>
              <a:t>       </a:t>
            </a:r>
            <a:endParaRPr lang="zh-CN" altLang="en-US" b="1" dirty="0">
              <a:latin typeface="微软雅黑" panose="020B0503020204020204" charset="-122"/>
              <a:ea typeface="微软雅黑" panose="020B0503020204020204"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a:sym typeface="+mn-ea"/>
              </a:rPr>
              <a:t>        </a:t>
            </a:r>
            <a:endParaRPr lang="zh-CN" altLang="en-US" b="1" dirty="0">
              <a:solidFill>
                <a:schemeClr val="bg1"/>
              </a:solidFill>
              <a:latin typeface="宋体" panose="02010600030101010101" pitchFamily="2" charset="-122"/>
              <a:ea typeface="宋体" panose="02010600030101010101" pitchFamily="2" charset="-122"/>
              <a:sym typeface="+mn-ea"/>
            </a:endParaRPr>
          </a:p>
        </p:txBody>
      </p:sp>
      <p:sp>
        <p:nvSpPr>
          <p:cNvPr id="10" name="椭圆 9"/>
          <p:cNvSpPr/>
          <p:nvPr/>
        </p:nvSpPr>
        <p:spPr>
          <a:xfrm>
            <a:off x="1685980" y="1715795"/>
            <a:ext cx="783771" cy="783771"/>
          </a:xfrm>
          <a:prstGeom prst="ellipse">
            <a:avLst/>
          </a:prstGeom>
          <a:solidFill>
            <a:srgbClr val="B70101"/>
          </a:solidFill>
          <a:ln>
            <a:solidFill>
              <a:srgbClr val="F7F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1851660" y="1923415"/>
            <a:ext cx="452120" cy="368300"/>
          </a:xfrm>
          <a:prstGeom prst="rect">
            <a:avLst/>
          </a:prstGeom>
          <a:noFill/>
        </p:spPr>
        <p:txBody>
          <a:bodyPr wrap="square" rtlCol="0">
            <a:spAutoFit/>
          </a:bodyPr>
          <a:p>
            <a:r>
              <a:rPr lang="en-US" altLang="zh-CN" b="1" noProof="0" dirty="0">
                <a:solidFill>
                  <a:srgbClr val="F7F1F6"/>
                </a:solidFill>
                <a:latin typeface="微软雅黑" panose="020B0503020204020204" charset="-122"/>
                <a:ea typeface="微软雅黑" panose="020B0503020204020204" charset="-122"/>
                <a:sym typeface="+mn-ea"/>
              </a:rPr>
              <a:t>7</a:t>
            </a:r>
            <a:endParaRPr lang="en-US" altLang="zh-CN"/>
          </a:p>
        </p:txBody>
      </p:sp>
      <p:sp>
        <p:nvSpPr>
          <p:cNvPr id="100" name="文本框 99"/>
          <p:cNvSpPr txBox="1"/>
          <p:nvPr/>
        </p:nvSpPr>
        <p:spPr>
          <a:xfrm>
            <a:off x="3556000" y="2533015"/>
            <a:ext cx="5080000" cy="275590"/>
          </a:xfrm>
          <a:prstGeom prst="rect">
            <a:avLst/>
          </a:prstGeom>
          <a:noFill/>
          <a:ln w="9525">
            <a:noFill/>
          </a:ln>
        </p:spPr>
        <p:txBody>
          <a:bodyPr>
            <a:spAutoFit/>
          </a:bodyPr>
          <a:p>
            <a:pPr indent="266700"/>
            <a:r>
              <a:rPr lang="zh-CN" sz="1200" b="0">
                <a:solidFill>
                  <a:srgbClr val="000000"/>
                </a:solidFill>
                <a:ea typeface="宋体" panose="02010600030101010101" pitchFamily="2" charset="-122"/>
              </a:rPr>
              <a:t>四、政府信息公开行政复议、行政诉讼情况</a:t>
            </a:r>
            <a:endParaRPr lang="zh-CN" altLang="en-US"/>
          </a:p>
        </p:txBody>
      </p:sp>
      <p:graphicFrame>
        <p:nvGraphicFramePr>
          <p:cNvPr id="3" name="表格 2"/>
          <p:cNvGraphicFramePr/>
          <p:nvPr/>
        </p:nvGraphicFramePr>
        <p:xfrm>
          <a:off x="3556000" y="2808605"/>
          <a:ext cx="5600700" cy="419100"/>
        </p:xfrm>
        <a:graphic>
          <a:graphicData uri="http://schemas.openxmlformats.org/drawingml/2006/table">
            <a:tbl>
              <a:tblPr firstRow="1" bandRow="1">
                <a:tableStyleId>{5940675A-B579-460E-94D1-54222C63F5DA}</a:tableStyleId>
              </a:tblPr>
              <a:tblGrid>
                <a:gridCol w="390525"/>
                <a:gridCol w="390525"/>
                <a:gridCol w="381000"/>
                <a:gridCol w="371475"/>
                <a:gridCol w="295275"/>
                <a:gridCol w="409575"/>
                <a:gridCol w="409575"/>
                <a:gridCol w="409575"/>
                <a:gridCol w="400050"/>
                <a:gridCol w="266700"/>
                <a:gridCol w="409575"/>
                <a:gridCol w="409575"/>
                <a:gridCol w="409575"/>
                <a:gridCol w="352425"/>
                <a:gridCol w="257175"/>
              </a:tblGrid>
              <a:tr h="0">
                <a:tc gridSpan="5">
                  <a:txBody>
                    <a:bodyPr/>
                    <a:p>
                      <a:pPr indent="0">
                        <a:buNone/>
                      </a:pPr>
                      <a:r>
                        <a:rPr lang="en-US" sz="1200" b="0">
                          <a:latin typeface="Calibri" panose="020F0502020204030204" charset="0"/>
                          <a:cs typeface="Calibri" panose="020F0502020204030204" charset="0"/>
                        </a:rPr>
                        <a:t>行政复议</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10">
                  <a:txBody>
                    <a:bodyPr/>
                    <a:p>
                      <a:pPr indent="0">
                        <a:buNone/>
                      </a:pPr>
                      <a:r>
                        <a:rPr lang="en-US" sz="1200" b="0">
                          <a:latin typeface="Calibri" panose="020F0502020204030204" charset="0"/>
                          <a:cs typeface="Calibri" panose="020F0502020204030204" charset="0"/>
                        </a:rPr>
                        <a:t>行政诉讼</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0">
                <a:tc rowSpan="2">
                  <a:txBody>
                    <a:bodyPr/>
                    <a:p>
                      <a:pPr indent="0">
                        <a:buNone/>
                      </a:pPr>
                      <a:r>
                        <a:rPr lang="en-US" sz="1200" b="0">
                          <a:latin typeface="Calibri" panose="020F0502020204030204" charset="0"/>
                          <a:cs typeface="Calibri" panose="020F0502020204030204" charset="0"/>
                        </a:rPr>
                        <a:t>结果维持</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buNone/>
                      </a:pPr>
                      <a:r>
                        <a:rPr lang="en-US" sz="1200" b="0">
                          <a:latin typeface="Calibri" panose="020F0502020204030204" charset="0"/>
                          <a:cs typeface="Calibri" panose="020F0502020204030204" charset="0"/>
                        </a:rPr>
                        <a:t>结果纠正</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buNone/>
                      </a:pPr>
                      <a:r>
                        <a:rPr lang="en-US" sz="1200" b="0">
                          <a:latin typeface="Calibri" panose="020F0502020204030204" charset="0"/>
                          <a:cs typeface="Calibri" panose="020F0502020204030204" charset="0"/>
                        </a:rPr>
                        <a:t>其他结果</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buNone/>
                      </a:pPr>
                      <a:r>
                        <a:rPr lang="en-US" sz="1200" b="0">
                          <a:latin typeface="Calibri" panose="020F0502020204030204" charset="0"/>
                          <a:cs typeface="Calibri" panose="020F0502020204030204" charset="0"/>
                        </a:rPr>
                        <a:t>尚未审结</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buNone/>
                      </a:pPr>
                      <a:r>
                        <a:rPr lang="en-US" sz="1200" b="0">
                          <a:latin typeface="Calibri" panose="020F0502020204030204" charset="0"/>
                          <a:cs typeface="Calibri" panose="020F0502020204030204" charset="0"/>
                        </a:rPr>
                        <a:t>总计</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5">
                  <a:txBody>
                    <a:bodyPr/>
                    <a:p>
                      <a:pPr indent="0">
                        <a:buNone/>
                      </a:pPr>
                      <a:r>
                        <a:rPr lang="en-US" sz="1200" b="0">
                          <a:latin typeface="Calibri" panose="020F0502020204030204" charset="0"/>
                          <a:cs typeface="Calibri" panose="020F0502020204030204" charset="0"/>
                        </a:rPr>
                        <a:t>未经复议直接起诉</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gridSpan="5">
                  <a:txBody>
                    <a:bodyPr/>
                    <a:p>
                      <a:pPr indent="0">
                        <a:buNone/>
                      </a:pPr>
                      <a:r>
                        <a:rPr lang="en-US" sz="1200" b="0">
                          <a:latin typeface="Calibri" panose="020F0502020204030204" charset="0"/>
                          <a:cs typeface="Calibri" panose="020F0502020204030204" charset="0"/>
                        </a:rPr>
                        <a:t>复议后起诉</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200" b="0">
                          <a:latin typeface="Calibri" panose="020F0502020204030204" charset="0"/>
                          <a:cs typeface="Calibri" panose="020F0502020204030204" charset="0"/>
                        </a:rPr>
                        <a:t>结果维持</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结果纠正</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其他结果</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尚未审结</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总计</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结果维持</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结果纠正</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其他结果</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尚未审结</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总计</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9100">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alibri" panose="020F0502020204030204" charset="0"/>
                          <a:cs typeface="Calibri" panose="020F0502020204030204" charset="0"/>
                        </a:rPr>
                        <a:t>0</a:t>
                      </a:r>
                      <a:endParaRPr lang="en-US" altLang="en-US" sz="1200" b="0">
                        <a:latin typeface="Calibri" panose="020F0502020204030204" charset="0"/>
                        <a:ea typeface="Calibri" panose="020F0502020204030204" charset="0"/>
                        <a:cs typeface="Calibri" panose="020F0502020204030204" charset="0"/>
                      </a:endParaRPr>
                    </a:p>
                  </a:txBody>
                  <a:tcPr marL="66675" marR="6667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0" y="635"/>
            <a:ext cx="12192635" cy="6857365"/>
          </a:xfrm>
          <a:solidFill>
            <a:schemeClr val="accent2">
              <a:lumMod val="20000"/>
              <a:lumOff val="80000"/>
            </a:schemeClr>
          </a:solidFill>
        </p:spPr>
        <p:txBody>
          <a:bodyPr/>
          <a:p>
            <a:endParaRPr lang="zh-CN" altLang="zh-CN"/>
          </a:p>
        </p:txBody>
      </p:sp>
      <p:pic>
        <p:nvPicPr>
          <p:cNvPr id="5" name="图片 4"/>
          <p:cNvPicPr>
            <a:picLocks noChangeAspect="1"/>
          </p:cNvPicPr>
          <p:nvPr/>
        </p:nvPicPr>
        <p:blipFill>
          <a:blip r:embed="rId2"/>
          <a:stretch>
            <a:fillRect/>
          </a:stretch>
        </p:blipFill>
        <p:spPr>
          <a:xfrm>
            <a:off x="-42545" y="4445"/>
            <a:ext cx="12277725" cy="6848475"/>
          </a:xfrm>
          <a:prstGeom prst="rect">
            <a:avLst/>
          </a:prstGeom>
        </p:spPr>
      </p:pic>
      <p:cxnSp>
        <p:nvCxnSpPr>
          <p:cNvPr id="8" name="直接连接符 7"/>
          <p:cNvCxnSpPr/>
          <p:nvPr/>
        </p:nvCxnSpPr>
        <p:spPr>
          <a:xfrm>
            <a:off x="1685925" y="1518920"/>
            <a:ext cx="10026015" cy="19050"/>
          </a:xfrm>
          <a:prstGeom prst="line">
            <a:avLst/>
          </a:prstGeom>
          <a:ln>
            <a:solidFill>
              <a:srgbClr val="FE5741"/>
            </a:solidFill>
          </a:ln>
        </p:spPr>
        <p:style>
          <a:lnRef idx="3">
            <a:schemeClr val="accent2"/>
          </a:lnRef>
          <a:fillRef idx="0">
            <a:schemeClr val="accent2"/>
          </a:fillRef>
          <a:effectRef idx="2">
            <a:schemeClr val="accent2"/>
          </a:effectRef>
          <a:fontRef idx="minor">
            <a:schemeClr val="tx1"/>
          </a:fontRef>
        </p:style>
      </p:cxnSp>
      <p:sp>
        <p:nvSpPr>
          <p:cNvPr id="9" name="文本框 8"/>
          <p:cNvSpPr txBox="1"/>
          <p:nvPr/>
        </p:nvSpPr>
        <p:spPr>
          <a:xfrm>
            <a:off x="1685925" y="1069975"/>
            <a:ext cx="9506585" cy="460375"/>
          </a:xfrm>
          <a:prstGeom prst="rect">
            <a:avLst/>
          </a:prstGeom>
          <a:noFill/>
        </p:spPr>
        <p:txBody>
          <a:bodyPr wrap="square" rtlCol="0">
            <a:spAutoFit/>
          </a:bodyPr>
          <a:p>
            <a:r>
              <a:rPr lang="zh-CN" altLang="en-US" sz="2400" b="1" dirty="0">
                <a:solidFill>
                  <a:schemeClr val="bg1"/>
                </a:solidFill>
                <a:latin typeface="宋体" panose="02010600030101010101" pitchFamily="2" charset="-122"/>
                <a:ea typeface="宋体" panose="02010600030101010101" pitchFamily="2" charset="-122"/>
                <a:sym typeface="+mn-lt"/>
              </a:rPr>
              <a:t>梁山县工业和信息化局2022年政府信息公开作年度报告图解</a:t>
            </a:r>
            <a:endParaRPr lang="zh-CN" altLang="en-US" sz="2400" b="1" dirty="0">
              <a:solidFill>
                <a:schemeClr val="bg1"/>
              </a:solidFill>
              <a:latin typeface="宋体" panose="02010600030101010101" pitchFamily="2" charset="-122"/>
              <a:ea typeface="宋体" panose="02010600030101010101" pitchFamily="2" charset="-122"/>
              <a:sym typeface="+mn-lt"/>
            </a:endParaRPr>
          </a:p>
        </p:txBody>
      </p:sp>
      <p:sp>
        <p:nvSpPr>
          <p:cNvPr id="4" name="矩形: 圆角 4"/>
          <p:cNvSpPr/>
          <p:nvPr/>
        </p:nvSpPr>
        <p:spPr>
          <a:xfrm>
            <a:off x="1779270" y="1843405"/>
            <a:ext cx="8227060" cy="4168140"/>
          </a:xfrm>
          <a:prstGeom prst="roundRect">
            <a:avLst/>
          </a:prstGeom>
          <a:solidFill>
            <a:srgbClr val="B7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latin typeface="宋体" panose="02010600030101010101" pitchFamily="2" charset="-122"/>
                <a:ea typeface="宋体" panose="02010600030101010101" pitchFamily="2" charset="-122"/>
                <a:sym typeface="+mn-ea"/>
              </a:rPr>
              <a:t>五、存在的主要问题及改进情况</a:t>
            </a:r>
            <a:endParaRPr lang="zh-CN" altLang="en-US" sz="1600" b="1" dirty="0">
              <a:solidFill>
                <a:schemeClr val="bg1"/>
              </a:solidFill>
              <a:latin typeface="宋体" panose="02010600030101010101" pitchFamily="2" charset="-122"/>
              <a:ea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latin typeface="宋体" panose="02010600030101010101" pitchFamily="2" charset="-122"/>
                <a:ea typeface="宋体" panose="02010600030101010101" pitchFamily="2" charset="-122"/>
                <a:sym typeface="+mn-ea"/>
              </a:rPr>
              <a:t>  存在的问题：政府信息公开的时效性有待增强。本单位政务公开牵扯的方面较多，平时需向不同科室征集信息，如各科室不及时和政务公开负责人员沟通，就会造成公开不及时，甚至未公开，尤其是重点领域信息公开不及时不充分。</a:t>
            </a:r>
            <a:endParaRPr lang="zh-CN" altLang="en-US" sz="1600" b="1" dirty="0">
              <a:solidFill>
                <a:schemeClr val="bg1"/>
              </a:solidFill>
              <a:latin typeface="宋体" panose="02010600030101010101" pitchFamily="2" charset="-122"/>
              <a:ea typeface="宋体" panose="02010600030101010101" pitchFamily="2"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b="1" dirty="0">
                <a:solidFill>
                  <a:schemeClr val="bg1"/>
                </a:solidFill>
                <a:latin typeface="宋体" panose="02010600030101010101" pitchFamily="2" charset="-122"/>
                <a:ea typeface="宋体" panose="02010600030101010101" pitchFamily="2" charset="-122"/>
                <a:sym typeface="+mn-ea"/>
              </a:rPr>
              <a:t>  下一步工作打算：一是建立动态协调机制。完善本中心主动公开目录，进一步明确各科室职责，加强各科室对政府信息公开工作的重视度，强化地方招商领域的信息公开，做到应公开、尽公开。二是加强指导督促，对存在的信息发布质量不高、明显错误等突出问题及时进行纠正，注重信息发布质量，做到公开信息及时准确，把政务公开工作做踏实。</a:t>
            </a:r>
            <a:endParaRPr lang="zh-CN" altLang="en-US" sz="1600" b="1" dirty="0">
              <a:solidFill>
                <a:schemeClr val="bg1"/>
              </a:solidFill>
              <a:latin typeface="宋体" panose="02010600030101010101" pitchFamily="2" charset="-122"/>
              <a:ea typeface="宋体" panose="02010600030101010101" pitchFamily="2" charset="-122"/>
              <a:sym typeface="+mn-ea"/>
            </a:endParaRPr>
          </a:p>
        </p:txBody>
      </p:sp>
      <p:sp>
        <p:nvSpPr>
          <p:cNvPr id="10" name="椭圆 9"/>
          <p:cNvSpPr/>
          <p:nvPr/>
        </p:nvSpPr>
        <p:spPr>
          <a:xfrm>
            <a:off x="1685980" y="1715795"/>
            <a:ext cx="783771" cy="783771"/>
          </a:xfrm>
          <a:prstGeom prst="ellipse">
            <a:avLst/>
          </a:prstGeom>
          <a:solidFill>
            <a:srgbClr val="B70101"/>
          </a:solidFill>
          <a:ln>
            <a:solidFill>
              <a:srgbClr val="F7F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1851660" y="1923415"/>
            <a:ext cx="452120" cy="368300"/>
          </a:xfrm>
          <a:prstGeom prst="rect">
            <a:avLst/>
          </a:prstGeom>
          <a:noFill/>
        </p:spPr>
        <p:txBody>
          <a:bodyPr wrap="square" rtlCol="0">
            <a:spAutoFit/>
          </a:bodyPr>
          <a:p>
            <a:r>
              <a:rPr lang="en-US" altLang="zh-CN" b="1" noProof="0" dirty="0">
                <a:solidFill>
                  <a:srgbClr val="F7F1F6"/>
                </a:solidFill>
                <a:latin typeface="微软雅黑" panose="020B0503020204020204" charset="-122"/>
                <a:ea typeface="微软雅黑" panose="020B0503020204020204" charset="-122"/>
                <a:sym typeface="+mn-ea"/>
              </a:rPr>
              <a:t>8</a:t>
            </a:r>
            <a:endParaRPr lang="en-US" altLang="zh-CN"/>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0" y="635"/>
            <a:ext cx="12192635" cy="6857365"/>
          </a:xfrm>
          <a:solidFill>
            <a:schemeClr val="accent2">
              <a:lumMod val="20000"/>
              <a:lumOff val="80000"/>
            </a:schemeClr>
          </a:solidFill>
        </p:spPr>
        <p:txBody>
          <a:bodyPr/>
          <a:p>
            <a:endParaRPr lang="zh-CN" altLang="zh-CN"/>
          </a:p>
        </p:txBody>
      </p:sp>
      <p:pic>
        <p:nvPicPr>
          <p:cNvPr id="5" name="图片 4"/>
          <p:cNvPicPr>
            <a:picLocks noChangeAspect="1"/>
          </p:cNvPicPr>
          <p:nvPr/>
        </p:nvPicPr>
        <p:blipFill>
          <a:blip r:embed="rId2"/>
          <a:stretch>
            <a:fillRect/>
          </a:stretch>
        </p:blipFill>
        <p:spPr>
          <a:xfrm>
            <a:off x="-42545" y="4445"/>
            <a:ext cx="12277725" cy="6848475"/>
          </a:xfrm>
          <a:prstGeom prst="rect">
            <a:avLst/>
          </a:prstGeom>
        </p:spPr>
      </p:pic>
      <p:cxnSp>
        <p:nvCxnSpPr>
          <p:cNvPr id="8" name="直接连接符 7"/>
          <p:cNvCxnSpPr/>
          <p:nvPr/>
        </p:nvCxnSpPr>
        <p:spPr>
          <a:xfrm>
            <a:off x="1685925" y="1518920"/>
            <a:ext cx="10026015" cy="19050"/>
          </a:xfrm>
          <a:prstGeom prst="line">
            <a:avLst/>
          </a:prstGeom>
          <a:ln>
            <a:solidFill>
              <a:srgbClr val="FE5741"/>
            </a:solidFill>
          </a:ln>
        </p:spPr>
        <p:style>
          <a:lnRef idx="3">
            <a:schemeClr val="accent2"/>
          </a:lnRef>
          <a:fillRef idx="0">
            <a:schemeClr val="accent2"/>
          </a:fillRef>
          <a:effectRef idx="2">
            <a:schemeClr val="accent2"/>
          </a:effectRef>
          <a:fontRef idx="minor">
            <a:schemeClr val="tx1"/>
          </a:fontRef>
        </p:style>
      </p:cxnSp>
      <p:sp>
        <p:nvSpPr>
          <p:cNvPr id="9" name="文本框 8"/>
          <p:cNvSpPr txBox="1"/>
          <p:nvPr/>
        </p:nvSpPr>
        <p:spPr>
          <a:xfrm>
            <a:off x="1584325" y="1077595"/>
            <a:ext cx="9506585" cy="460375"/>
          </a:xfrm>
          <a:prstGeom prst="rect">
            <a:avLst/>
          </a:prstGeom>
          <a:noFill/>
        </p:spPr>
        <p:txBody>
          <a:bodyPr wrap="square" rtlCol="0">
            <a:spAutoFit/>
          </a:bodyPr>
          <a:p>
            <a:r>
              <a:rPr lang="zh-CN" altLang="en-US" sz="2400" b="1" dirty="0">
                <a:solidFill>
                  <a:schemeClr val="bg1"/>
                </a:solidFill>
                <a:latin typeface="宋体" panose="02010600030101010101" pitchFamily="2" charset="-122"/>
                <a:ea typeface="宋体" panose="02010600030101010101" pitchFamily="2" charset="-122"/>
                <a:sym typeface="+mn-lt"/>
              </a:rPr>
              <a:t>梁山县工业和信息化局2022年政府信息公开作年度报告图解</a:t>
            </a:r>
            <a:endParaRPr lang="zh-CN" altLang="en-US" sz="2400" b="1" dirty="0">
              <a:solidFill>
                <a:schemeClr val="bg1"/>
              </a:solidFill>
              <a:latin typeface="宋体" panose="02010600030101010101" pitchFamily="2" charset="-122"/>
              <a:ea typeface="宋体" panose="02010600030101010101" pitchFamily="2" charset="-122"/>
              <a:sym typeface="+mn-lt"/>
            </a:endParaRPr>
          </a:p>
        </p:txBody>
      </p:sp>
      <p:sp>
        <p:nvSpPr>
          <p:cNvPr id="4" name="矩形: 圆角 4"/>
          <p:cNvSpPr/>
          <p:nvPr/>
        </p:nvSpPr>
        <p:spPr>
          <a:xfrm>
            <a:off x="1758950" y="1843405"/>
            <a:ext cx="8227060" cy="4168140"/>
          </a:xfrm>
          <a:prstGeom prst="roundRect">
            <a:avLst/>
          </a:prstGeom>
          <a:solidFill>
            <a:srgbClr val="B7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a:sym typeface="+mn-ea"/>
              </a:rPr>
              <a:t>       六、其他需要报告的事项</a:t>
            </a:r>
            <a:endParaRPr lang="en-US" altLang="zh-CN" sz="120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a:sym typeface="+mn-ea"/>
              </a:rPr>
              <a:t>（一）依据《政府信息公开信息处理费管理办法》规定，我局2022年未收取相关费用。</a:t>
            </a:r>
            <a:endParaRPr lang="en-US" altLang="zh-CN" sz="120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a:sym typeface="+mn-ea"/>
              </a:rPr>
              <a:t>（二）本行政机关落实上级年度政务公开工作要点情况；主动公开机构职能、权责清单、财政预决算信息、行政执法公示、政府采购、部门动态、建议提案办理等栏目。</a:t>
            </a:r>
            <a:endParaRPr lang="en-US" altLang="zh-CN" sz="120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a:sym typeface="+mn-ea"/>
              </a:rPr>
              <a:t>（三）人大代表建议和政协提案办理结果公开情况：</a:t>
            </a:r>
            <a:endParaRPr lang="en-US" altLang="zh-CN" sz="120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a:sym typeface="+mn-ea"/>
              </a:rPr>
              <a:t>2022年，县工信局共收到县十九届人大一次会议代表建议16件，已全部完成。2022年，县教体局共收到县政协十一届一次会议提案15件，已全部完成。</a:t>
            </a:r>
            <a:endParaRPr lang="en-US" altLang="zh-CN" sz="120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a:sym typeface="+mn-ea"/>
              </a:rPr>
              <a:t>（四）年度政务公开工作创新情况：无。</a:t>
            </a:r>
            <a:endParaRPr lang="en-US" altLang="zh-CN" sz="120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a:sym typeface="+mn-ea"/>
              </a:rPr>
              <a:t>（五）政府信息公开工作年度报告数据统计需要说明的事项：无。</a:t>
            </a:r>
            <a:endParaRPr lang="en-US" altLang="zh-CN" sz="120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a:sym typeface="+mn-ea"/>
              </a:rPr>
              <a:t>（六）认为需要报告的其他事项：无。</a:t>
            </a:r>
            <a:endParaRPr lang="en-US" altLang="zh-CN" sz="120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a:sym typeface="+mn-ea"/>
              </a:rPr>
              <a:t>（七）其他有关文件专门要求通过政府信息公开工作年度报告予以报告的事项：无。</a:t>
            </a:r>
            <a:endParaRPr lang="en-US" altLang="zh-CN" sz="1200" b="1" dirty="0">
              <a:solidFill>
                <a:schemeClr val="bg1"/>
              </a:solidFill>
              <a:latin typeface="宋体" panose="02010600030101010101" pitchFamily="2" charset="-122"/>
              <a:ea typeface="宋体" panose="02010600030101010101" pitchFamily="2" charset="-122"/>
              <a:sym typeface="+mn-ea"/>
            </a:endParaRPr>
          </a:p>
        </p:txBody>
      </p:sp>
      <p:sp>
        <p:nvSpPr>
          <p:cNvPr id="10" name="椭圆 9"/>
          <p:cNvSpPr/>
          <p:nvPr/>
        </p:nvSpPr>
        <p:spPr>
          <a:xfrm>
            <a:off x="1584380" y="1715795"/>
            <a:ext cx="783771" cy="783771"/>
          </a:xfrm>
          <a:prstGeom prst="ellipse">
            <a:avLst/>
          </a:prstGeom>
          <a:solidFill>
            <a:srgbClr val="B70101"/>
          </a:solidFill>
          <a:ln>
            <a:solidFill>
              <a:srgbClr val="F7F1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p:nvSpPr>
        <p:spPr>
          <a:xfrm>
            <a:off x="1750060" y="1843405"/>
            <a:ext cx="452120" cy="368300"/>
          </a:xfrm>
          <a:prstGeom prst="rect">
            <a:avLst/>
          </a:prstGeom>
          <a:noFill/>
        </p:spPr>
        <p:txBody>
          <a:bodyPr wrap="square" rtlCol="0">
            <a:spAutoFit/>
          </a:bodyPr>
          <a:p>
            <a:r>
              <a:rPr lang="en-US" altLang="zh-CN" b="1" noProof="0" dirty="0">
                <a:solidFill>
                  <a:srgbClr val="F7F1F6"/>
                </a:solidFill>
                <a:latin typeface="微软雅黑" panose="020B0503020204020204" charset="-122"/>
                <a:ea typeface="微软雅黑" panose="020B0503020204020204" charset="-122"/>
                <a:sym typeface="+mn-ea"/>
              </a:rPr>
              <a:t>9</a:t>
            </a:r>
            <a:endParaRPr lang="en-US" altLang="zh-CN"/>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0"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8.xml><?xml version="1.0" encoding="utf-8"?>
<p:tagLst xmlns:p="http://schemas.openxmlformats.org/presentationml/2006/main">
  <p:tag name="KSO_WM_UNIT_TABLE_BEAUTIFY" val="smartTable{b4d93236-1b9f-4ec3-a07e-7202e8d00555}"/>
</p:tagLst>
</file>

<file path=ppt/tags/tag6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71.xml><?xml version="1.0" encoding="utf-8"?>
<p:tagLst xmlns:p="http://schemas.openxmlformats.org/presentationml/2006/main">
  <p:tag name="KSO_WM_UNIT_TABLE_BEAUTIFY" val="smartTable{6f504dca-6130-4af6-bbf0-2d080a8d864d}"/>
</p:tagLst>
</file>

<file path=ppt/tags/tag7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74.xml><?xml version="1.0" encoding="utf-8"?>
<p:tagLst xmlns:p="http://schemas.openxmlformats.org/presentationml/2006/main">
  <p:tag name="KSO_WM_UNIT_TABLE_BEAUTIFY" val="smartTable{8eb3560c-7960-487b-b2d1-0239349420f4}"/>
  <p:tag name="TABLE_ENDDRAG_ORIGIN_RECT" val="411*305"/>
  <p:tag name="TABLE_ENDDRAG_RECT" val="274*147*411*305"/>
</p:tagLst>
</file>

<file path=ppt/tags/tag7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77.xml><?xml version="1.0" encoding="utf-8"?>
<p:tagLst xmlns:p="http://schemas.openxmlformats.org/presentationml/2006/main">
  <p:tag name="KSO_WM_UNIT_TABLE_BEAUTIFY" val="smartTable{29c1972b-e428-469e-a36f-0e15410d1ee7}"/>
</p:tagLst>
</file>

<file path=ppt/tags/tag7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8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8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p="http://schemas.openxmlformats.org/presentationml/2006/main">
  <p:tag name="COMMONDATA" val="eyJoZGlkIjoiMmQ4MmViYjEzYjQ2MGYxM2FjMmQ5NDA2MmFiZmQ2MDA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3212</Words>
  <Application>WPS 演示</Application>
  <PresentationFormat>宽屏</PresentationFormat>
  <Paragraphs>864</Paragraphs>
  <Slides>9</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Arial</vt:lpstr>
      <vt:lpstr>宋体</vt:lpstr>
      <vt:lpstr>Wingdings</vt:lpstr>
      <vt:lpstr>Wingdings</vt:lpstr>
      <vt:lpstr>微软雅黑</vt:lpstr>
      <vt:lpstr>Calibri</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178</cp:revision>
  <dcterms:created xsi:type="dcterms:W3CDTF">2019-06-19T02:08:00Z</dcterms:created>
  <dcterms:modified xsi:type="dcterms:W3CDTF">2023-02-14T08:34:23Z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ICV">
    <vt:lpwstr>3BBF7A2328584BBBA2E0A824C29FDADD</vt:lpwstr>
  </property>
</Properties>
</file>